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5"/>
  </p:notesMasterIdLst>
  <p:sldIdLst>
    <p:sldId id="256" r:id="rId2"/>
    <p:sldId id="257" r:id="rId3"/>
    <p:sldId id="258" r:id="rId4"/>
    <p:sldId id="259" r:id="rId5"/>
    <p:sldId id="260" r:id="rId6"/>
    <p:sldId id="261" r:id="rId7"/>
    <p:sldId id="262" r:id="rId8"/>
    <p:sldId id="263" r:id="rId9"/>
    <p:sldId id="265" r:id="rId10"/>
    <p:sldId id="266" r:id="rId11"/>
    <p:sldId id="267" r:id="rId12"/>
    <p:sldId id="268" r:id="rId13"/>
    <p:sldId id="269" r:id="rId14"/>
    <p:sldId id="264" r:id="rId15"/>
    <p:sldId id="270" r:id="rId16"/>
    <p:sldId id="271"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7" r:id="rId31"/>
    <p:sldId id="286" r:id="rId32"/>
    <p:sldId id="288" r:id="rId33"/>
    <p:sldId id="289" r:id="rId34"/>
    <p:sldId id="290" r:id="rId35"/>
    <p:sldId id="291" r:id="rId36"/>
    <p:sldId id="292" r:id="rId37"/>
    <p:sldId id="293" r:id="rId38"/>
    <p:sldId id="294" r:id="rId39"/>
    <p:sldId id="295" r:id="rId40"/>
    <p:sldId id="296" r:id="rId41"/>
    <p:sldId id="297" r:id="rId42"/>
    <p:sldId id="298" r:id="rId43"/>
    <p:sldId id="299" r:id="rId4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498"/>
    <p:restoredTop sz="72864"/>
  </p:normalViewPr>
  <p:slideViewPr>
    <p:cSldViewPr snapToGrid="0" snapToObjects="1">
      <p:cViewPr varScale="1">
        <p:scale>
          <a:sx n="100" d="100"/>
          <a:sy n="100" d="100"/>
        </p:scale>
        <p:origin x="760" y="1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46" Type="http://schemas.openxmlformats.org/officeDocument/2006/relationships/presProps" Target="presProps.xml"/><Relationship Id="rId47" Type="http://schemas.openxmlformats.org/officeDocument/2006/relationships/viewProps" Target="viewProps.xml"/><Relationship Id="rId48" Type="http://schemas.openxmlformats.org/officeDocument/2006/relationships/theme" Target="theme/theme1.xml"/><Relationship Id="rId49"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0071FCF-2B80-0B44-8F63-BB539588D319}" type="datetimeFigureOut">
              <a:rPr lang="en-US" smtClean="0"/>
              <a:t>1/25/17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A329600-6CF0-7444-A98F-357A4943EE12}" type="slidenum">
              <a:rPr lang="en-US" smtClean="0"/>
              <a:t>‹#›</a:t>
            </a:fld>
            <a:endParaRPr lang="en-US"/>
          </a:p>
        </p:txBody>
      </p:sp>
    </p:spTree>
    <p:extLst>
      <p:ext uri="{BB962C8B-B14F-4D97-AF65-F5344CB8AC3E}">
        <p14:creationId xmlns:p14="http://schemas.microsoft.com/office/powerpoint/2010/main" val="13450852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Notes:</a:t>
            </a:r>
          </a:p>
          <a:p>
            <a:endParaRPr lang="en-US" dirty="0" smtClean="0"/>
          </a:p>
          <a:p>
            <a:r>
              <a:rPr lang="en-US" dirty="0" smtClean="0"/>
              <a:t>WRT Project Plan Page </a:t>
            </a:r>
            <a:r>
              <a:rPr lang="mr-IN" dirty="0" smtClean="0"/>
              <a:t>–</a:t>
            </a:r>
            <a:r>
              <a:rPr lang="en-US" dirty="0" smtClean="0"/>
              <a:t> there</a:t>
            </a:r>
            <a:r>
              <a:rPr lang="en-US" baseline="0" dirty="0" smtClean="0"/>
              <a:t> is an inconsistency between the slides and the webpage. On the webpage, it says that you need to write about only the new features (those suggested in Stage 0 feedback). In the slides it says you need to write details about ALL features. Let’s just stick with the new ones. The point is that we wanted you to think about how you might implement the suggested additions. All of your original features need to be specified in User Stories anyway.</a:t>
            </a:r>
          </a:p>
          <a:p>
            <a:endParaRPr lang="en-US" baseline="0" dirty="0" smtClean="0"/>
          </a:p>
          <a:p>
            <a:r>
              <a:rPr lang="en-US" baseline="0" dirty="0" smtClean="0"/>
              <a:t>Regarding UML and User Stories </a:t>
            </a:r>
            <a:r>
              <a:rPr lang="mr-IN" baseline="0" dirty="0" smtClean="0"/>
              <a:t>–</a:t>
            </a:r>
            <a:r>
              <a:rPr lang="en-US" baseline="0" dirty="0" smtClean="0"/>
              <a:t> we will cover these topics in class next week. Seriously, don’t stress too much about this. UML is hardly ‘standard’ and user stories are VERY informal. </a:t>
            </a:r>
          </a:p>
          <a:p>
            <a:r>
              <a:rPr lang="en-US" baseline="0" dirty="0" smtClean="0"/>
              <a:t>On Wednesday, we will start by looking an example project and what user stories and UML diagrams you might extract from it. </a:t>
            </a:r>
          </a:p>
          <a:p>
            <a:endParaRPr lang="en-US" baseline="0" dirty="0" smtClean="0"/>
          </a:p>
          <a:p>
            <a:r>
              <a:rPr lang="en-US" baseline="0" dirty="0" smtClean="0"/>
              <a:t>Your UML/user stories are not going to be binding contracts. We just want to see what strategy you have taken when making decisions about class organization and interaction. Seeing how you’ve approached that part of the project will help us guide your progress in the next Stages.</a:t>
            </a:r>
          </a:p>
          <a:p>
            <a:endParaRPr lang="en-US" baseline="0" dirty="0" smtClean="0"/>
          </a:p>
          <a:p>
            <a:r>
              <a:rPr lang="en-US" b="1" baseline="0" dirty="0" smtClean="0"/>
              <a:t>I will release a marking scheme next week explaining exactly how you will be graded for Stage 1.</a:t>
            </a:r>
            <a:endParaRPr lang="en-US" b="1" dirty="0"/>
          </a:p>
        </p:txBody>
      </p:sp>
      <p:sp>
        <p:nvSpPr>
          <p:cNvPr id="4" name="Slide Number Placeholder 3"/>
          <p:cNvSpPr>
            <a:spLocks noGrp="1"/>
          </p:cNvSpPr>
          <p:nvPr>
            <p:ph type="sldNum" sz="quarter" idx="10"/>
          </p:nvPr>
        </p:nvSpPr>
        <p:spPr/>
        <p:txBody>
          <a:bodyPr/>
          <a:lstStyle/>
          <a:p>
            <a:fld id="{CA329600-6CF0-7444-A98F-357A4943EE12}" type="slidenum">
              <a:rPr lang="en-US" smtClean="0"/>
              <a:t>1</a:t>
            </a:fld>
            <a:endParaRPr lang="en-US"/>
          </a:p>
        </p:txBody>
      </p:sp>
    </p:spTree>
    <p:extLst>
      <p:ext uri="{BB962C8B-B14F-4D97-AF65-F5344CB8AC3E}">
        <p14:creationId xmlns:p14="http://schemas.microsoft.com/office/powerpoint/2010/main" val="20941249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A329600-6CF0-7444-A98F-357A4943EE12}" type="slidenum">
              <a:rPr lang="en-US" smtClean="0"/>
              <a:t>29</a:t>
            </a:fld>
            <a:endParaRPr lang="en-US"/>
          </a:p>
        </p:txBody>
      </p:sp>
    </p:spTree>
    <p:extLst>
      <p:ext uri="{BB962C8B-B14F-4D97-AF65-F5344CB8AC3E}">
        <p14:creationId xmlns:p14="http://schemas.microsoft.com/office/powerpoint/2010/main" val="12947939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Grails is full of convenience methods.</a:t>
            </a:r>
          </a:p>
          <a:p>
            <a:r>
              <a:rPr lang="en-US" dirty="0" err="1" smtClean="0"/>
              <a:t>TaskList.findAll</a:t>
            </a:r>
            <a:r>
              <a:rPr lang="en-US" dirty="0" smtClean="0"/>
              <a:t>() will return all instances of </a:t>
            </a:r>
            <a:r>
              <a:rPr lang="en-US" dirty="0" err="1" smtClean="0"/>
              <a:t>TaskList</a:t>
            </a:r>
            <a:r>
              <a:rPr lang="en-US" baseline="0" dirty="0" smtClean="0"/>
              <a:t> in the domain.</a:t>
            </a:r>
          </a:p>
          <a:p>
            <a:r>
              <a:rPr lang="en-US" baseline="0" dirty="0" smtClean="0"/>
              <a:t>This kind of built-in object mapping can be very useful for organizing data in your application!</a:t>
            </a:r>
          </a:p>
          <a:p>
            <a:r>
              <a:rPr lang="en-US" dirty="0" smtClean="0"/>
              <a:t>http://</a:t>
            </a:r>
            <a:r>
              <a:rPr lang="en-US" dirty="0" err="1" smtClean="0"/>
              <a:t>docs.grails.org</a:t>
            </a:r>
            <a:r>
              <a:rPr lang="en-US" dirty="0" smtClean="0"/>
              <a:t>/latest/ref/Domain%20Classes/</a:t>
            </a:r>
            <a:r>
              <a:rPr lang="en-US" dirty="0" err="1" smtClean="0"/>
              <a:t>findAll.html</a:t>
            </a:r>
            <a:endParaRPr lang="en-US" dirty="0"/>
          </a:p>
        </p:txBody>
      </p:sp>
      <p:sp>
        <p:nvSpPr>
          <p:cNvPr id="4" name="Slide Number Placeholder 3"/>
          <p:cNvSpPr>
            <a:spLocks noGrp="1"/>
          </p:cNvSpPr>
          <p:nvPr>
            <p:ph type="sldNum" sz="quarter" idx="10"/>
          </p:nvPr>
        </p:nvSpPr>
        <p:spPr/>
        <p:txBody>
          <a:bodyPr/>
          <a:lstStyle/>
          <a:p>
            <a:fld id="{CA329600-6CF0-7444-A98F-357A4943EE12}" type="slidenum">
              <a:rPr lang="en-US" smtClean="0"/>
              <a:t>30</a:t>
            </a:fld>
            <a:endParaRPr lang="en-US"/>
          </a:p>
        </p:txBody>
      </p:sp>
    </p:spTree>
    <p:extLst>
      <p:ext uri="{BB962C8B-B14F-4D97-AF65-F5344CB8AC3E}">
        <p14:creationId xmlns:p14="http://schemas.microsoft.com/office/powerpoint/2010/main" val="16749484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 again</a:t>
            </a:r>
            <a:r>
              <a:rPr lang="en-US" baseline="0" dirty="0" smtClean="0"/>
              <a:t> that you could have used a Java for-loop instead of the 5.times loop written here. You can almost always use Java code in place of Groovy code.</a:t>
            </a:r>
            <a:endParaRPr lang="en-US" dirty="0"/>
          </a:p>
        </p:txBody>
      </p:sp>
      <p:sp>
        <p:nvSpPr>
          <p:cNvPr id="4" name="Slide Number Placeholder 3"/>
          <p:cNvSpPr>
            <a:spLocks noGrp="1"/>
          </p:cNvSpPr>
          <p:nvPr>
            <p:ph type="sldNum" sz="quarter" idx="10"/>
          </p:nvPr>
        </p:nvSpPr>
        <p:spPr/>
        <p:txBody>
          <a:bodyPr/>
          <a:lstStyle/>
          <a:p>
            <a:fld id="{CA329600-6CF0-7444-A98F-357A4943EE12}" type="slidenum">
              <a:rPr lang="en-US" smtClean="0"/>
              <a:t>33</a:t>
            </a:fld>
            <a:endParaRPr lang="en-US"/>
          </a:p>
        </p:txBody>
      </p:sp>
    </p:spTree>
    <p:extLst>
      <p:ext uri="{BB962C8B-B14F-4D97-AF65-F5344CB8AC3E}">
        <p14:creationId xmlns:p14="http://schemas.microsoft.com/office/powerpoint/2010/main" val="8758715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Notice how we have some controllers</a:t>
            </a:r>
            <a:r>
              <a:rPr lang="en-US" baseline="0" dirty="0" smtClean="0"/>
              <a:t> already available!</a:t>
            </a:r>
            <a:endParaRPr lang="en-US" dirty="0"/>
          </a:p>
        </p:txBody>
      </p:sp>
      <p:sp>
        <p:nvSpPr>
          <p:cNvPr id="4" name="Slide Number Placeholder 3"/>
          <p:cNvSpPr>
            <a:spLocks noGrp="1"/>
          </p:cNvSpPr>
          <p:nvPr>
            <p:ph type="sldNum" sz="quarter" idx="10"/>
          </p:nvPr>
        </p:nvSpPr>
        <p:spPr/>
        <p:txBody>
          <a:bodyPr/>
          <a:lstStyle/>
          <a:p>
            <a:fld id="{CA329600-6CF0-7444-A98F-357A4943EE12}" type="slidenum">
              <a:rPr lang="en-US" smtClean="0"/>
              <a:t>35</a:t>
            </a:fld>
            <a:endParaRPr lang="en-US"/>
          </a:p>
        </p:txBody>
      </p:sp>
    </p:spTree>
    <p:extLst>
      <p:ext uri="{BB962C8B-B14F-4D97-AF65-F5344CB8AC3E}">
        <p14:creationId xmlns:p14="http://schemas.microsoft.com/office/powerpoint/2010/main" val="3348100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A329600-6CF0-7444-A98F-357A4943EE12}" type="slidenum">
              <a:rPr lang="en-US" smtClean="0"/>
              <a:t>38</a:t>
            </a:fld>
            <a:endParaRPr lang="en-US"/>
          </a:p>
        </p:txBody>
      </p:sp>
    </p:spTree>
    <p:extLst>
      <p:ext uri="{BB962C8B-B14F-4D97-AF65-F5344CB8AC3E}">
        <p14:creationId xmlns:p14="http://schemas.microsoft.com/office/powerpoint/2010/main" val="4863402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Multiple parameters</a:t>
            </a:r>
            <a:r>
              <a:rPr lang="en-US" baseline="0" dirty="0" smtClean="0"/>
              <a:t> can be specified using &amp;</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e.g.</a:t>
            </a:r>
            <a:r>
              <a:rPr lang="en-US" sz="1200" dirty="0" smtClean="0">
                <a:latin typeface="Menlo" charset="0"/>
                <a:ea typeface="Menlo" charset="0"/>
                <a:cs typeface="Menlo" charset="0"/>
              </a:rPr>
              <a:t> http://localhost:8080/</a:t>
            </a:r>
            <a:r>
              <a:rPr lang="en-US" sz="1200" dirty="0" err="1" smtClean="0">
                <a:latin typeface="Menlo" charset="0"/>
                <a:ea typeface="Menlo" charset="0"/>
                <a:cs typeface="Menlo" charset="0"/>
              </a:rPr>
              <a:t>taskList</a:t>
            </a:r>
            <a:r>
              <a:rPr lang="en-US" sz="1200" dirty="0" smtClean="0">
                <a:latin typeface="Menlo" charset="0"/>
                <a:ea typeface="Menlo" charset="0"/>
                <a:cs typeface="Menlo" charset="0"/>
              </a:rPr>
              <a:t>/</a:t>
            </a:r>
            <a:r>
              <a:rPr lang="en-US" sz="1200" dirty="0" err="1" smtClean="0">
                <a:latin typeface="Menlo" charset="0"/>
                <a:ea typeface="Menlo" charset="0"/>
                <a:cs typeface="Menlo" charset="0"/>
              </a:rPr>
              <a:t>createTaskList?</a:t>
            </a:r>
            <a:r>
              <a:rPr lang="en-US" sz="1200" b="1" dirty="0" err="1" smtClean="0">
                <a:solidFill>
                  <a:srgbClr val="FF0000"/>
                </a:solidFill>
                <a:latin typeface="Menlo" charset="0"/>
                <a:ea typeface="Menlo" charset="0"/>
                <a:cs typeface="Menlo" charset="0"/>
              </a:rPr>
              <a:t>name</a:t>
            </a:r>
            <a:r>
              <a:rPr lang="en-US" sz="1200" b="1" dirty="0" smtClean="0">
                <a:solidFill>
                  <a:srgbClr val="FF0000"/>
                </a:solidFill>
                <a:latin typeface="Menlo" charset="0"/>
                <a:ea typeface="Menlo" charset="0"/>
                <a:cs typeface="Menlo" charset="0"/>
              </a:rPr>
              <a:t>=</a:t>
            </a:r>
            <a:r>
              <a:rPr lang="en-US" sz="1200" b="1" dirty="0" err="1" smtClean="0">
                <a:solidFill>
                  <a:srgbClr val="FF0000"/>
                </a:solidFill>
                <a:latin typeface="Menlo" charset="0"/>
                <a:ea typeface="Menlo" charset="0"/>
                <a:cs typeface="Menlo" charset="0"/>
              </a:rPr>
              <a:t>AnotherList&amp;initSize</a:t>
            </a:r>
            <a:r>
              <a:rPr lang="en-US" sz="1200" b="1" dirty="0" smtClean="0">
                <a:solidFill>
                  <a:srgbClr val="FF0000"/>
                </a:solidFill>
                <a:latin typeface="Menlo" charset="0"/>
                <a:ea typeface="Menlo" charset="0"/>
                <a:cs typeface="Menlo" charset="0"/>
              </a:rPr>
              <a:t>=5</a:t>
            </a:r>
          </a:p>
          <a:p>
            <a:endParaRPr lang="en-US" dirty="0"/>
          </a:p>
        </p:txBody>
      </p:sp>
      <p:sp>
        <p:nvSpPr>
          <p:cNvPr id="4" name="Slide Number Placeholder 3"/>
          <p:cNvSpPr>
            <a:spLocks noGrp="1"/>
          </p:cNvSpPr>
          <p:nvPr>
            <p:ph type="sldNum" sz="quarter" idx="10"/>
          </p:nvPr>
        </p:nvSpPr>
        <p:spPr/>
        <p:txBody>
          <a:bodyPr/>
          <a:lstStyle/>
          <a:p>
            <a:fld id="{CA329600-6CF0-7444-A98F-357A4943EE12}" type="slidenum">
              <a:rPr lang="en-US" smtClean="0"/>
              <a:t>40</a:t>
            </a:fld>
            <a:endParaRPr lang="en-US"/>
          </a:p>
        </p:txBody>
      </p:sp>
    </p:spTree>
    <p:extLst>
      <p:ext uri="{BB962C8B-B14F-4D97-AF65-F5344CB8AC3E}">
        <p14:creationId xmlns:p14="http://schemas.microsoft.com/office/powerpoint/2010/main" val="18622580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first thing we need to do is tell IntelliJ</a:t>
            </a:r>
            <a:r>
              <a:rPr lang="en-US" baseline="0" dirty="0" smtClean="0"/>
              <a:t> where to find Java by default. You would think that setting the JAVA_HOME environment variable would do the trick, but it doesn’t.</a:t>
            </a:r>
          </a:p>
          <a:p>
            <a:endParaRPr lang="en-US" baseline="0" dirty="0" smtClean="0"/>
          </a:p>
        </p:txBody>
      </p:sp>
      <p:sp>
        <p:nvSpPr>
          <p:cNvPr id="4" name="Slide Number Placeholder 3"/>
          <p:cNvSpPr>
            <a:spLocks noGrp="1"/>
          </p:cNvSpPr>
          <p:nvPr>
            <p:ph type="sldNum" sz="quarter" idx="10"/>
          </p:nvPr>
        </p:nvSpPr>
        <p:spPr/>
        <p:txBody>
          <a:bodyPr/>
          <a:lstStyle/>
          <a:p>
            <a:fld id="{CA329600-6CF0-7444-A98F-357A4943EE12}" type="slidenum">
              <a:rPr lang="en-US" smtClean="0"/>
              <a:t>17</a:t>
            </a:fld>
            <a:endParaRPr lang="en-US"/>
          </a:p>
        </p:txBody>
      </p:sp>
    </p:spTree>
    <p:extLst>
      <p:ext uri="{BB962C8B-B14F-4D97-AF65-F5344CB8AC3E}">
        <p14:creationId xmlns:p14="http://schemas.microsoft.com/office/powerpoint/2010/main" val="2877305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Select the root directory of your JDK</a:t>
            </a:r>
            <a:r>
              <a:rPr lang="en-US" baseline="0" dirty="0" smtClean="0"/>
              <a:t> installation </a:t>
            </a:r>
            <a:r>
              <a:rPr lang="mr-IN" baseline="0" dirty="0" smtClean="0"/>
              <a:t>–</a:t>
            </a:r>
            <a:r>
              <a:rPr lang="en-US" baseline="0" dirty="0" smtClean="0"/>
              <a:t> not the bin folder.</a:t>
            </a:r>
          </a:p>
          <a:p>
            <a:r>
              <a:rPr lang="en-US" baseline="0" dirty="0" smtClean="0"/>
              <a:t>Click OK.</a:t>
            </a:r>
            <a:endParaRPr lang="en-US" dirty="0"/>
          </a:p>
        </p:txBody>
      </p:sp>
      <p:sp>
        <p:nvSpPr>
          <p:cNvPr id="4" name="Slide Number Placeholder 3"/>
          <p:cNvSpPr>
            <a:spLocks noGrp="1"/>
          </p:cNvSpPr>
          <p:nvPr>
            <p:ph type="sldNum" sz="quarter" idx="10"/>
          </p:nvPr>
        </p:nvSpPr>
        <p:spPr/>
        <p:txBody>
          <a:bodyPr/>
          <a:lstStyle/>
          <a:p>
            <a:fld id="{CA329600-6CF0-7444-A98F-357A4943EE12}" type="slidenum">
              <a:rPr lang="en-US" smtClean="0"/>
              <a:t>18</a:t>
            </a:fld>
            <a:endParaRPr lang="en-US"/>
          </a:p>
        </p:txBody>
      </p:sp>
    </p:spTree>
    <p:extLst>
      <p:ext uri="{BB962C8B-B14F-4D97-AF65-F5344CB8AC3E}">
        <p14:creationId xmlns:p14="http://schemas.microsoft.com/office/powerpoint/2010/main" val="14100666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open</a:t>
            </a:r>
            <a:r>
              <a:rPr lang="en-US" baseline="0" dirty="0" smtClean="0"/>
              <a:t> the root folder of your Grails project. IntelliJ knows to look for the </a:t>
            </a:r>
            <a:r>
              <a:rPr lang="en-US" baseline="0" dirty="0" err="1" smtClean="0"/>
              <a:t>build.gradle</a:t>
            </a:r>
            <a:r>
              <a:rPr lang="en-US" baseline="0" dirty="0" smtClean="0"/>
              <a:t> file to get project build directives.</a:t>
            </a:r>
            <a:endParaRPr lang="en-US" dirty="0"/>
          </a:p>
        </p:txBody>
      </p:sp>
      <p:sp>
        <p:nvSpPr>
          <p:cNvPr id="4" name="Slide Number Placeholder 3"/>
          <p:cNvSpPr>
            <a:spLocks noGrp="1"/>
          </p:cNvSpPr>
          <p:nvPr>
            <p:ph type="sldNum" sz="quarter" idx="10"/>
          </p:nvPr>
        </p:nvSpPr>
        <p:spPr/>
        <p:txBody>
          <a:bodyPr/>
          <a:lstStyle/>
          <a:p>
            <a:fld id="{CA329600-6CF0-7444-A98F-357A4943EE12}" type="slidenum">
              <a:rPr lang="en-US" smtClean="0"/>
              <a:t>19</a:t>
            </a:fld>
            <a:endParaRPr lang="en-US"/>
          </a:p>
        </p:txBody>
      </p:sp>
    </p:spTree>
    <p:extLst>
      <p:ext uri="{BB962C8B-B14F-4D97-AF65-F5344CB8AC3E}">
        <p14:creationId xmlns:p14="http://schemas.microsoft.com/office/powerpoint/2010/main" val="19619877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Again,</a:t>
            </a:r>
            <a:r>
              <a:rPr lang="en-US" baseline="0" dirty="0" smtClean="0"/>
              <a:t> IntelliJ automatically determined that we’re trying to import a </a:t>
            </a:r>
            <a:r>
              <a:rPr lang="en-US" baseline="0" dirty="0" err="1" smtClean="0"/>
              <a:t>Gradle</a:t>
            </a:r>
            <a:r>
              <a:rPr lang="en-US" baseline="0" dirty="0" smtClean="0"/>
              <a:t> project.</a:t>
            </a:r>
          </a:p>
          <a:p>
            <a:r>
              <a:rPr lang="en-US" baseline="0" dirty="0" smtClean="0"/>
              <a:t>Make sure your settings match the ones here.</a:t>
            </a:r>
          </a:p>
          <a:p>
            <a:r>
              <a:rPr lang="en-US" baseline="0" dirty="0" err="1" smtClean="0"/>
              <a:t>Gradle</a:t>
            </a:r>
            <a:r>
              <a:rPr lang="en-US" baseline="0" dirty="0" smtClean="0"/>
              <a:t> gives us powerful build automation that will make sure all the right pieces are put into place when we run </a:t>
            </a:r>
            <a:r>
              <a:rPr lang="en-US" b="1" baseline="0" dirty="0" smtClean="0"/>
              <a:t>grails run-app</a:t>
            </a:r>
            <a:r>
              <a:rPr lang="en-US" b="0" baseline="0" dirty="0" smtClean="0"/>
              <a:t>.</a:t>
            </a:r>
            <a:endParaRPr lang="en-US" baseline="0" dirty="0" smtClean="0"/>
          </a:p>
        </p:txBody>
      </p:sp>
      <p:sp>
        <p:nvSpPr>
          <p:cNvPr id="4" name="Slide Number Placeholder 3"/>
          <p:cNvSpPr>
            <a:spLocks noGrp="1"/>
          </p:cNvSpPr>
          <p:nvPr>
            <p:ph type="sldNum" sz="quarter" idx="10"/>
          </p:nvPr>
        </p:nvSpPr>
        <p:spPr/>
        <p:txBody>
          <a:bodyPr/>
          <a:lstStyle/>
          <a:p>
            <a:fld id="{CA329600-6CF0-7444-A98F-357A4943EE12}" type="slidenum">
              <a:rPr lang="en-US" smtClean="0"/>
              <a:t>20</a:t>
            </a:fld>
            <a:endParaRPr lang="en-US"/>
          </a:p>
        </p:txBody>
      </p:sp>
    </p:spTree>
    <p:extLst>
      <p:ext uri="{BB962C8B-B14F-4D97-AF65-F5344CB8AC3E}">
        <p14:creationId xmlns:p14="http://schemas.microsoft.com/office/powerpoint/2010/main" val="21381635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Make</a:t>
            </a:r>
            <a:r>
              <a:rPr lang="en-US" baseline="0" dirty="0" smtClean="0"/>
              <a:t> sure the left sidebar in IntelliJ is set to Project.</a:t>
            </a:r>
          </a:p>
          <a:p>
            <a:r>
              <a:rPr lang="en-US" baseline="0" dirty="0" smtClean="0"/>
              <a:t>Expand the file tree and find the two domain classes we created using the command line.</a:t>
            </a:r>
            <a:endParaRPr lang="en-US" dirty="0"/>
          </a:p>
        </p:txBody>
      </p:sp>
      <p:sp>
        <p:nvSpPr>
          <p:cNvPr id="4" name="Slide Number Placeholder 3"/>
          <p:cNvSpPr>
            <a:spLocks noGrp="1"/>
          </p:cNvSpPr>
          <p:nvPr>
            <p:ph type="sldNum" sz="quarter" idx="10"/>
          </p:nvPr>
        </p:nvSpPr>
        <p:spPr/>
        <p:txBody>
          <a:bodyPr/>
          <a:lstStyle/>
          <a:p>
            <a:fld id="{CA329600-6CF0-7444-A98F-357A4943EE12}" type="slidenum">
              <a:rPr lang="en-US" smtClean="0"/>
              <a:t>21</a:t>
            </a:fld>
            <a:endParaRPr lang="en-US"/>
          </a:p>
        </p:txBody>
      </p:sp>
    </p:spTree>
    <p:extLst>
      <p:ext uri="{BB962C8B-B14F-4D97-AF65-F5344CB8AC3E}">
        <p14:creationId xmlns:p14="http://schemas.microsoft.com/office/powerpoint/2010/main" val="7196474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Check</a:t>
            </a:r>
            <a:r>
              <a:rPr lang="en-US" baseline="0" dirty="0" smtClean="0"/>
              <a:t> your IntelliJ / Grails integration by right-clicking on the </a:t>
            </a:r>
            <a:r>
              <a:rPr lang="en-US" baseline="0" dirty="0" err="1" smtClean="0"/>
              <a:t>tasklist</a:t>
            </a:r>
            <a:r>
              <a:rPr lang="en-US" baseline="0" dirty="0" smtClean="0"/>
              <a:t> domain folder. Under new you should see a context-sensitive option to create a Grails Domain Class.</a:t>
            </a:r>
          </a:p>
          <a:p>
            <a:r>
              <a:rPr lang="en-US" baseline="0" dirty="0" smtClean="0"/>
              <a:t>Don’t select this option. For now, we just wanted to check that the IDE integration is working nicely.</a:t>
            </a:r>
            <a:endParaRPr lang="en-US" dirty="0"/>
          </a:p>
        </p:txBody>
      </p:sp>
      <p:sp>
        <p:nvSpPr>
          <p:cNvPr id="4" name="Slide Number Placeholder 3"/>
          <p:cNvSpPr>
            <a:spLocks noGrp="1"/>
          </p:cNvSpPr>
          <p:nvPr>
            <p:ph type="sldNum" sz="quarter" idx="10"/>
          </p:nvPr>
        </p:nvSpPr>
        <p:spPr/>
        <p:txBody>
          <a:bodyPr/>
          <a:lstStyle/>
          <a:p>
            <a:fld id="{CA329600-6CF0-7444-A98F-357A4943EE12}" type="slidenum">
              <a:rPr lang="en-US" smtClean="0"/>
              <a:t>22</a:t>
            </a:fld>
            <a:endParaRPr lang="en-US"/>
          </a:p>
        </p:txBody>
      </p:sp>
    </p:spTree>
    <p:extLst>
      <p:ext uri="{BB962C8B-B14F-4D97-AF65-F5344CB8AC3E}">
        <p14:creationId xmlns:p14="http://schemas.microsoft.com/office/powerpoint/2010/main" val="13807786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we are actually defining the relationships</a:t>
            </a:r>
            <a:r>
              <a:rPr lang="en-US" baseline="0" dirty="0" smtClean="0"/>
              <a:t> between the two domain classes.</a:t>
            </a:r>
          </a:p>
          <a:p>
            <a:endParaRPr lang="en-US" baseline="0" dirty="0" smtClean="0"/>
          </a:p>
          <a:p>
            <a:r>
              <a:rPr lang="en-US" baseline="0" dirty="0" smtClean="0"/>
              <a:t>These can be directly interpreted from your UML diagrams.</a:t>
            </a:r>
          </a:p>
          <a:p>
            <a:endParaRPr lang="en-US" baseline="0" dirty="0" smtClean="0"/>
          </a:p>
          <a:p>
            <a:r>
              <a:rPr lang="en-US" baseline="0" dirty="0" smtClean="0"/>
              <a:t>More details here: http://</a:t>
            </a:r>
            <a:r>
              <a:rPr lang="en-US" baseline="0" dirty="0" err="1" smtClean="0"/>
              <a:t>docs.grails.org</a:t>
            </a:r>
            <a:r>
              <a:rPr lang="en-US" baseline="0" dirty="0" smtClean="0"/>
              <a:t>/2.3.4/ref/Domain%20Classes/</a:t>
            </a:r>
            <a:r>
              <a:rPr lang="en-US" baseline="0" dirty="0" err="1" smtClean="0"/>
              <a:t>Usage.html</a:t>
            </a:r>
            <a:endParaRPr lang="en-US" baseline="0" dirty="0" smtClean="0"/>
          </a:p>
          <a:p>
            <a:endParaRPr lang="en-US" baseline="0" dirty="0" smtClean="0"/>
          </a:p>
          <a:p>
            <a:r>
              <a:rPr lang="en-US" baseline="0" dirty="0" smtClean="0"/>
              <a:t>For more details about how model classes work, see this section of the documentation:</a:t>
            </a:r>
          </a:p>
          <a:p>
            <a:r>
              <a:rPr lang="en-US" baseline="0" dirty="0" smtClean="0"/>
              <a:t>http://</a:t>
            </a:r>
            <a:r>
              <a:rPr lang="en-US" baseline="0" dirty="0" err="1" smtClean="0"/>
              <a:t>docs.grails.org</a:t>
            </a:r>
            <a:r>
              <a:rPr lang="en-US" baseline="0" dirty="0" smtClean="0"/>
              <a:t>/3.1.1/guide/</a:t>
            </a:r>
            <a:r>
              <a:rPr lang="en-US" baseline="0" dirty="0" err="1" smtClean="0"/>
              <a:t>single.html#GORM</a:t>
            </a:r>
            <a:endParaRPr lang="en-US" baseline="0" dirty="0" smtClean="0"/>
          </a:p>
          <a:p>
            <a:endParaRPr lang="en-US" baseline="0" dirty="0" smtClean="0"/>
          </a:p>
          <a:p>
            <a:r>
              <a:rPr lang="en-US" baseline="0" dirty="0" smtClean="0"/>
              <a:t>In particular we will talk about them in the context of databases later on.</a:t>
            </a:r>
          </a:p>
          <a:p>
            <a:endParaRPr lang="en-US" baseline="0" dirty="0" smtClean="0"/>
          </a:p>
        </p:txBody>
      </p:sp>
      <p:sp>
        <p:nvSpPr>
          <p:cNvPr id="4" name="Slide Number Placeholder 3"/>
          <p:cNvSpPr>
            <a:spLocks noGrp="1"/>
          </p:cNvSpPr>
          <p:nvPr>
            <p:ph type="sldNum" sz="quarter" idx="10"/>
          </p:nvPr>
        </p:nvSpPr>
        <p:spPr/>
        <p:txBody>
          <a:bodyPr/>
          <a:lstStyle/>
          <a:p>
            <a:fld id="{CA329600-6CF0-7444-A98F-357A4943EE12}" type="slidenum">
              <a:rPr lang="en-US" smtClean="0"/>
              <a:t>27</a:t>
            </a:fld>
            <a:endParaRPr lang="en-US"/>
          </a:p>
        </p:txBody>
      </p:sp>
    </p:spTree>
    <p:extLst>
      <p:ext uri="{BB962C8B-B14F-4D97-AF65-F5344CB8AC3E}">
        <p14:creationId xmlns:p14="http://schemas.microsoft.com/office/powerpoint/2010/main" val="9309813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a:t>
            </a:r>
            <a:r>
              <a:rPr lang="en-US" dirty="0" err="1" smtClean="0"/>
              <a:t>docs.grails.org</a:t>
            </a:r>
            <a:r>
              <a:rPr lang="en-US" dirty="0" smtClean="0"/>
              <a:t>/latest/guide/</a:t>
            </a:r>
            <a:r>
              <a:rPr lang="en-US" dirty="0" err="1" smtClean="0"/>
              <a:t>webServices.html#restfulControllers</a:t>
            </a:r>
            <a:endParaRPr lang="en-US" dirty="0"/>
          </a:p>
        </p:txBody>
      </p:sp>
      <p:sp>
        <p:nvSpPr>
          <p:cNvPr id="4" name="Slide Number Placeholder 3"/>
          <p:cNvSpPr>
            <a:spLocks noGrp="1"/>
          </p:cNvSpPr>
          <p:nvPr>
            <p:ph type="sldNum" sz="quarter" idx="10"/>
          </p:nvPr>
        </p:nvSpPr>
        <p:spPr/>
        <p:txBody>
          <a:bodyPr/>
          <a:lstStyle/>
          <a:p>
            <a:fld id="{CA329600-6CF0-7444-A98F-357A4943EE12}" type="slidenum">
              <a:rPr lang="en-US" smtClean="0"/>
              <a:t>28</a:t>
            </a:fld>
            <a:endParaRPr lang="en-US"/>
          </a:p>
        </p:txBody>
      </p:sp>
    </p:spTree>
    <p:extLst>
      <p:ext uri="{BB962C8B-B14F-4D97-AF65-F5344CB8AC3E}">
        <p14:creationId xmlns:p14="http://schemas.microsoft.com/office/powerpoint/2010/main" val="3439960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1/25/17</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smtClean="0"/>
              <a:t>Drag picture to placeholder or click icon to add</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1/25/17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smtClean="0"/>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1/25/17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1/25/17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smtClean="0"/>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1/25/17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1/25/17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smtClean="0"/>
              <a:t>Drag picture to placeholder or click icon to add</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smtClean="0"/>
              <a:t>Drag picture to placeholder or click icon to add</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smtClean="0"/>
              <a:t>Drag picture to placeholder or click icon to add</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1/25/17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1/25/17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1/25/17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1/25/17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smtClean="0"/>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1/25/17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1/25/17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1/25/17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1/25/17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1/25/17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1/25/17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1/25/17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theme" Target="../theme/theme1.xml"/><Relationship Id="rId19"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1/25/17</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tif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hyperlink" Target="http://localhost:8080/taskList/"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Grails and rest</a:t>
            </a:r>
            <a:endParaRPr lang="en-US" dirty="0"/>
          </a:p>
        </p:txBody>
      </p:sp>
      <p:sp>
        <p:nvSpPr>
          <p:cNvPr id="3" name="Subtitle 2"/>
          <p:cNvSpPr>
            <a:spLocks noGrp="1"/>
          </p:cNvSpPr>
          <p:nvPr>
            <p:ph type="subTitle" idx="1"/>
          </p:nvPr>
        </p:nvSpPr>
        <p:spPr/>
        <p:txBody>
          <a:bodyPr/>
          <a:lstStyle/>
          <a:p>
            <a:r>
              <a:rPr lang="en-US" dirty="0" smtClean="0"/>
              <a:t>i.e. A web application backend in less than 2 hours</a:t>
            </a:r>
            <a:endParaRPr lang="en-US" dirty="0"/>
          </a:p>
        </p:txBody>
      </p:sp>
    </p:spTree>
    <p:extLst>
      <p:ext uri="{BB962C8B-B14F-4D97-AF65-F5344CB8AC3E}">
        <p14:creationId xmlns:p14="http://schemas.microsoft.com/office/powerpoint/2010/main" val="12185101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REST</a:t>
            </a:r>
            <a:endParaRPr lang="en-US" dirty="0"/>
          </a:p>
        </p:txBody>
      </p:sp>
      <p:pic>
        <p:nvPicPr>
          <p:cNvPr id="4" name="Picture 3"/>
          <p:cNvPicPr>
            <a:picLocks noChangeAspect="1"/>
          </p:cNvPicPr>
          <p:nvPr/>
        </p:nvPicPr>
        <p:blipFill>
          <a:blip r:embed="rId2"/>
          <a:stretch>
            <a:fillRect/>
          </a:stretch>
        </p:blipFill>
        <p:spPr>
          <a:xfrm>
            <a:off x="2241979" y="1865780"/>
            <a:ext cx="7704866" cy="3680449"/>
          </a:xfrm>
          <a:prstGeom prst="rect">
            <a:avLst/>
          </a:prstGeom>
        </p:spPr>
      </p:pic>
      <p:sp>
        <p:nvSpPr>
          <p:cNvPr id="5" name="Rectangle 4"/>
          <p:cNvSpPr/>
          <p:nvPr/>
        </p:nvSpPr>
        <p:spPr>
          <a:xfrm>
            <a:off x="6094412" y="6054826"/>
            <a:ext cx="6096000" cy="646331"/>
          </a:xfrm>
          <a:prstGeom prst="rect">
            <a:avLst/>
          </a:prstGeom>
        </p:spPr>
        <p:txBody>
          <a:bodyPr>
            <a:spAutoFit/>
          </a:bodyPr>
          <a:lstStyle/>
          <a:p>
            <a:r>
              <a:rPr lang="en-US" dirty="0"/>
              <a:t>https://</a:t>
            </a:r>
            <a:r>
              <a:rPr lang="en-US" dirty="0" err="1"/>
              <a:t>www.openprogrammer.info</a:t>
            </a:r>
            <a:r>
              <a:rPr lang="en-US" dirty="0"/>
              <a:t>/2015/01/16/legacy-code-agile-restful-application/</a:t>
            </a:r>
          </a:p>
        </p:txBody>
      </p:sp>
    </p:spTree>
    <p:extLst>
      <p:ext uri="{BB962C8B-B14F-4D97-AF65-F5344CB8AC3E}">
        <p14:creationId xmlns:p14="http://schemas.microsoft.com/office/powerpoint/2010/main" val="14491402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rest</a:t>
            </a:r>
            <a:endParaRPr lang="en-US" dirty="0"/>
          </a:p>
        </p:txBody>
      </p:sp>
      <p:sp>
        <p:nvSpPr>
          <p:cNvPr id="3" name="Content Placeholder 2"/>
          <p:cNvSpPr>
            <a:spLocks noGrp="1"/>
          </p:cNvSpPr>
          <p:nvPr>
            <p:ph idx="1"/>
          </p:nvPr>
        </p:nvSpPr>
        <p:spPr>
          <a:xfrm>
            <a:off x="1141412" y="1765300"/>
            <a:ext cx="9905999" cy="4635499"/>
          </a:xfrm>
        </p:spPr>
        <p:txBody>
          <a:bodyPr>
            <a:normAutofit fontScale="92500" lnSpcReduction="20000"/>
          </a:bodyPr>
          <a:lstStyle/>
          <a:p>
            <a:r>
              <a:rPr lang="en-US" dirty="0" smtClean="0"/>
              <a:t>POST</a:t>
            </a:r>
          </a:p>
          <a:p>
            <a:pPr lvl="1"/>
            <a:r>
              <a:rPr lang="en-US" dirty="0" smtClean="0"/>
              <a:t>Used to create new resources, returns HTTP 201 with address to created resource</a:t>
            </a:r>
          </a:p>
          <a:p>
            <a:r>
              <a:rPr lang="en-US" dirty="0" smtClean="0"/>
              <a:t>GET</a:t>
            </a:r>
          </a:p>
          <a:p>
            <a:pPr lvl="1"/>
            <a:r>
              <a:rPr lang="en-US" dirty="0" smtClean="0"/>
              <a:t>Used to retrieve resources. Should not change server state. Returns HTTP 200 with data (usually XML or JSON).</a:t>
            </a:r>
          </a:p>
          <a:p>
            <a:r>
              <a:rPr lang="en-US" dirty="0" smtClean="0"/>
              <a:t>PUT</a:t>
            </a:r>
          </a:p>
          <a:p>
            <a:pPr lvl="1"/>
            <a:r>
              <a:rPr lang="en-US" dirty="0" smtClean="0"/>
              <a:t>Create or update resource. Returns HTTP 200, 201, or 204 with optional response body.</a:t>
            </a:r>
          </a:p>
          <a:p>
            <a:r>
              <a:rPr lang="en-US" dirty="0" smtClean="0"/>
              <a:t>PATCH</a:t>
            </a:r>
          </a:p>
          <a:p>
            <a:pPr lvl="1"/>
            <a:r>
              <a:rPr lang="en-US" dirty="0" smtClean="0"/>
              <a:t>Sends modification instructions to server. </a:t>
            </a:r>
          </a:p>
          <a:p>
            <a:r>
              <a:rPr lang="en-US" dirty="0" smtClean="0"/>
              <a:t>DELETE</a:t>
            </a:r>
          </a:p>
          <a:p>
            <a:pPr lvl="1"/>
            <a:r>
              <a:rPr lang="en-US" dirty="0" smtClean="0"/>
              <a:t>Deletes a resource and returns HTTP 200 with custom response body.</a:t>
            </a:r>
            <a:endParaRPr lang="en-US" dirty="0"/>
          </a:p>
        </p:txBody>
      </p:sp>
    </p:spTree>
    <p:extLst>
      <p:ext uri="{BB962C8B-B14F-4D97-AF65-F5344CB8AC3E}">
        <p14:creationId xmlns:p14="http://schemas.microsoft.com/office/powerpoint/2010/main" val="11472167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REST and Grails</a:t>
            </a:r>
            <a:endParaRPr lang="en-US" dirty="0"/>
          </a:p>
        </p:txBody>
      </p:sp>
      <p:sp>
        <p:nvSpPr>
          <p:cNvPr id="3" name="Content Placeholder 2"/>
          <p:cNvSpPr>
            <a:spLocks noGrp="1"/>
          </p:cNvSpPr>
          <p:nvPr>
            <p:ph idx="1"/>
          </p:nvPr>
        </p:nvSpPr>
        <p:spPr/>
        <p:txBody>
          <a:bodyPr/>
          <a:lstStyle/>
          <a:p>
            <a:r>
              <a:rPr lang="en-US" dirty="0" smtClean="0"/>
              <a:t>Grails includes various strategies for enabling REST functionality.</a:t>
            </a:r>
          </a:p>
          <a:p>
            <a:r>
              <a:rPr lang="en-US" dirty="0" smtClean="0"/>
              <a:t>The most basic is available via an annotation called </a:t>
            </a:r>
            <a:r>
              <a:rPr lang="en-US" dirty="0" smtClean="0">
                <a:latin typeface="Menlo" charset="0"/>
                <a:ea typeface="Menlo" charset="0"/>
                <a:cs typeface="Menlo" charset="0"/>
              </a:rPr>
              <a:t>@Resources</a:t>
            </a:r>
          </a:p>
          <a:p>
            <a:pPr lvl="1"/>
            <a:r>
              <a:rPr lang="en-US" dirty="0" smtClean="0">
                <a:ea typeface="Consolas" charset="0"/>
                <a:cs typeface="Consolas" charset="0"/>
              </a:rPr>
              <a:t>Automatically enables REST calls!</a:t>
            </a:r>
          </a:p>
          <a:p>
            <a:r>
              <a:rPr lang="en-US" dirty="0" smtClean="0">
                <a:ea typeface="Consolas" charset="0"/>
                <a:cs typeface="Consolas" charset="0"/>
              </a:rPr>
              <a:t>Creating a REST Controller is as easy as extending a class</a:t>
            </a:r>
          </a:p>
        </p:txBody>
      </p:sp>
    </p:spTree>
    <p:extLst>
      <p:ext uri="{BB962C8B-B14F-4D97-AF65-F5344CB8AC3E}">
        <p14:creationId xmlns:p14="http://schemas.microsoft.com/office/powerpoint/2010/main" val="8458853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Grails = Model + Controller ?</a:t>
            </a:r>
            <a:endParaRPr lang="en-US" dirty="0"/>
          </a:p>
        </p:txBody>
      </p:sp>
      <p:sp>
        <p:nvSpPr>
          <p:cNvPr id="3" name="Content Placeholder 2"/>
          <p:cNvSpPr>
            <a:spLocks noGrp="1"/>
          </p:cNvSpPr>
          <p:nvPr>
            <p:ph idx="1"/>
          </p:nvPr>
        </p:nvSpPr>
        <p:spPr/>
        <p:txBody>
          <a:bodyPr>
            <a:normAutofit lnSpcReduction="10000"/>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smtClean="0"/>
              <a:t>By implementing a RESTful API with Grails, we can effectively factor out Views from our Grails backend. </a:t>
            </a:r>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defTabSz="914400" eaLnBrk="1" fontAlgn="auto" latinLnBrk="0" hangingPunct="1">
              <a:lnSpc>
                <a:spcPct val="100000"/>
              </a:lnSpc>
              <a:spcBef>
                <a:spcPts val="0"/>
              </a:spcBef>
              <a:spcAft>
                <a:spcPts val="0"/>
              </a:spcAft>
              <a:buClrTx/>
              <a:buSzTx/>
              <a:buFontTx/>
              <a:buNone/>
              <a:tabLst/>
              <a:defRPr/>
            </a:pPr>
            <a:r>
              <a:rPr lang="en-US" dirty="0" smtClean="0"/>
              <a:t>We can then use any programming language with HTTP capabilities to interact with our Grails backend and form a set of Views.</a:t>
            </a:r>
          </a:p>
          <a:p>
            <a:pPr>
              <a:lnSpc>
                <a:spcPct val="100000"/>
              </a:lnSpc>
              <a:spcBef>
                <a:spcPts val="0"/>
              </a:spcBef>
              <a:buSzTx/>
            </a:pPr>
            <a:r>
              <a:rPr lang="en-US" dirty="0" smtClean="0"/>
              <a:t>React, AngularJS, HTML, etc.</a:t>
            </a:r>
          </a:p>
          <a:p>
            <a:pPr>
              <a:lnSpc>
                <a:spcPct val="100000"/>
              </a:lnSpc>
              <a:spcBef>
                <a:spcPts val="0"/>
              </a:spcBef>
              <a:buSzTx/>
            </a:pPr>
            <a:r>
              <a:rPr lang="en-US" dirty="0" smtClean="0"/>
              <a:t>Or even plain Java/Python/C++</a:t>
            </a:r>
          </a:p>
          <a:p>
            <a:pPr lvl="1">
              <a:lnSpc>
                <a:spcPct val="100000"/>
              </a:lnSpc>
              <a:spcBef>
                <a:spcPts val="0"/>
              </a:spcBef>
              <a:buSzTx/>
            </a:pPr>
            <a:r>
              <a:rPr lang="en-US" dirty="0" smtClean="0"/>
              <a:t>In a strange combination, you could use Grails to power a Java/Swing front-end.</a:t>
            </a:r>
          </a:p>
          <a:p>
            <a:pPr lvl="1">
              <a:lnSpc>
                <a:spcPct val="100000"/>
              </a:lnSpc>
              <a:spcBef>
                <a:spcPts val="0"/>
              </a:spcBef>
              <a:buSzTx/>
            </a:pPr>
            <a:r>
              <a:rPr lang="en-US" dirty="0" smtClean="0"/>
              <a:t>This could be a contingency plan if you start with Grails and need to abandon a web</a:t>
            </a:r>
            <a:r>
              <a:rPr lang="en-US" dirty="0"/>
              <a:t> </a:t>
            </a:r>
            <a:r>
              <a:rPr lang="en-US" dirty="0" smtClean="0"/>
              <a:t>frontend.</a:t>
            </a:r>
          </a:p>
        </p:txBody>
      </p:sp>
    </p:spTree>
    <p:extLst>
      <p:ext uri="{BB962C8B-B14F-4D97-AF65-F5344CB8AC3E}">
        <p14:creationId xmlns:p14="http://schemas.microsoft.com/office/powerpoint/2010/main" val="14514810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Grails Components</a:t>
            </a:r>
            <a:endParaRPr lang="en-US" dirty="0"/>
          </a:p>
        </p:txBody>
      </p:sp>
      <p:sp>
        <p:nvSpPr>
          <p:cNvPr id="3" name="Content Placeholder 2"/>
          <p:cNvSpPr>
            <a:spLocks noGrp="1"/>
          </p:cNvSpPr>
          <p:nvPr>
            <p:ph idx="1"/>
          </p:nvPr>
        </p:nvSpPr>
        <p:spPr/>
        <p:txBody>
          <a:bodyPr/>
          <a:lstStyle/>
          <a:p>
            <a:r>
              <a:rPr lang="en-US" dirty="0" smtClean="0"/>
              <a:t>Grails manages much of the structure of your code for you.</a:t>
            </a:r>
          </a:p>
          <a:p>
            <a:r>
              <a:rPr lang="en-US" dirty="0" smtClean="0"/>
              <a:t>We can use command line tools or IntelliJ to create components.</a:t>
            </a:r>
          </a:p>
          <a:p>
            <a:pPr lvl="1"/>
            <a:r>
              <a:rPr lang="en-US" dirty="0" smtClean="0"/>
              <a:t>IntelliJ must be properly configured with Grails and </a:t>
            </a:r>
            <a:r>
              <a:rPr lang="en-US" dirty="0" err="1" smtClean="0"/>
              <a:t>Gradle</a:t>
            </a:r>
            <a:r>
              <a:rPr lang="en-US" dirty="0" smtClean="0"/>
              <a:t>.</a:t>
            </a:r>
          </a:p>
          <a:p>
            <a:r>
              <a:rPr lang="en-US" dirty="0" smtClean="0"/>
              <a:t>Our first application will be a simple Task List</a:t>
            </a:r>
          </a:p>
          <a:p>
            <a:pPr lvl="1"/>
            <a:r>
              <a:rPr lang="en-US" dirty="0" smtClean="0"/>
              <a:t>This basic project will be extended/enhanced throughout the course</a:t>
            </a:r>
          </a:p>
          <a:p>
            <a:pPr lvl="1"/>
            <a:r>
              <a:rPr lang="en-US" dirty="0"/>
              <a:t>Code available on GitHub: </a:t>
            </a:r>
            <a:r>
              <a:rPr lang="en-US" b="1" dirty="0"/>
              <a:t>https://</a:t>
            </a:r>
            <a:r>
              <a:rPr lang="en-US" b="1" dirty="0" err="1"/>
              <a:t>github.com</a:t>
            </a:r>
            <a:r>
              <a:rPr lang="en-US" b="1" dirty="0"/>
              <a:t>/</a:t>
            </a:r>
            <a:r>
              <a:rPr lang="en-US" b="1" dirty="0" err="1"/>
              <a:t>ethamajin</a:t>
            </a:r>
            <a:r>
              <a:rPr lang="en-US" b="1" dirty="0"/>
              <a:t>/</a:t>
            </a:r>
            <a:r>
              <a:rPr lang="en-US" b="1" dirty="0" err="1"/>
              <a:t>TaskList</a:t>
            </a:r>
            <a:endParaRPr lang="en-US" b="1" dirty="0"/>
          </a:p>
        </p:txBody>
      </p:sp>
    </p:spTree>
    <p:extLst>
      <p:ext uri="{BB962C8B-B14F-4D97-AF65-F5344CB8AC3E}">
        <p14:creationId xmlns:p14="http://schemas.microsoft.com/office/powerpoint/2010/main" val="9772853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Grails Components</a:t>
            </a:r>
            <a:endParaRPr lang="en-US" dirty="0"/>
          </a:p>
        </p:txBody>
      </p:sp>
      <p:sp>
        <p:nvSpPr>
          <p:cNvPr id="3" name="Content Placeholder 2"/>
          <p:cNvSpPr>
            <a:spLocks noGrp="1"/>
          </p:cNvSpPr>
          <p:nvPr>
            <p:ph idx="1"/>
          </p:nvPr>
        </p:nvSpPr>
        <p:spPr>
          <a:xfrm>
            <a:off x="1141412" y="2249487"/>
            <a:ext cx="9905999" cy="3987684"/>
          </a:xfrm>
        </p:spPr>
        <p:txBody>
          <a:bodyPr>
            <a:normAutofit fontScale="92500" lnSpcReduction="20000"/>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smtClean="0"/>
              <a:t>Let’s create two Grails domain classes to serve as an example.</a:t>
            </a:r>
          </a:p>
          <a:p>
            <a:pPr>
              <a:lnSpc>
                <a:spcPct val="100000"/>
              </a:lnSpc>
              <a:spcBef>
                <a:spcPts val="0"/>
              </a:spcBef>
              <a:buSzTx/>
            </a:pPr>
            <a:r>
              <a:rPr lang="en-US" dirty="0" smtClean="0"/>
              <a:t>Domain classes are part of the model</a:t>
            </a:r>
          </a:p>
          <a:p>
            <a:pPr>
              <a:lnSpc>
                <a:spcPct val="100000"/>
              </a:lnSpc>
              <a:spcBef>
                <a:spcPts val="0"/>
              </a:spcBef>
              <a:buSzTx/>
            </a:pPr>
            <a:r>
              <a:rPr lang="en-US" dirty="0" smtClean="0"/>
              <a:t>Written in Groovy</a:t>
            </a:r>
          </a:p>
          <a:p>
            <a:pPr>
              <a:lnSpc>
                <a:spcPct val="100000"/>
              </a:lnSpc>
              <a:spcBef>
                <a:spcPts val="0"/>
              </a:spcBef>
              <a:buSzTx/>
            </a:pPr>
            <a:r>
              <a:rPr lang="en-US" dirty="0" smtClean="0"/>
              <a:t>Model classes can also be written in Java</a:t>
            </a:r>
          </a:p>
          <a:p>
            <a:pPr>
              <a:lnSpc>
                <a:spcPct val="100000"/>
              </a:lnSpc>
              <a:spcBef>
                <a:spcPts val="0"/>
              </a:spcBef>
              <a:buSzTx/>
            </a:pPr>
            <a:endParaRPr lang="en-US" dirty="0"/>
          </a:p>
          <a:p>
            <a:pPr marL="0" indent="0">
              <a:lnSpc>
                <a:spcPct val="100000"/>
              </a:lnSpc>
              <a:spcBef>
                <a:spcPts val="0"/>
              </a:spcBef>
              <a:buSzTx/>
              <a:buNone/>
            </a:pPr>
            <a:r>
              <a:rPr lang="en-US" dirty="0" smtClean="0"/>
              <a:t>Terminal:</a:t>
            </a:r>
          </a:p>
          <a:p>
            <a:pPr>
              <a:lnSpc>
                <a:spcPct val="100000"/>
              </a:lnSpc>
              <a:spcBef>
                <a:spcPts val="0"/>
              </a:spcBef>
              <a:buSzTx/>
            </a:pPr>
            <a:r>
              <a:rPr lang="en-US" dirty="0" smtClean="0">
                <a:latin typeface="Menlo" charset="0"/>
                <a:ea typeface="Menlo" charset="0"/>
                <a:cs typeface="Menlo" charset="0"/>
              </a:rPr>
              <a:t>grails</a:t>
            </a:r>
          </a:p>
          <a:p>
            <a:pPr>
              <a:lnSpc>
                <a:spcPct val="100000"/>
              </a:lnSpc>
              <a:spcBef>
                <a:spcPts val="0"/>
              </a:spcBef>
              <a:buSzTx/>
            </a:pPr>
            <a:r>
              <a:rPr lang="en-US" dirty="0" smtClean="0">
                <a:latin typeface="Menlo" charset="0"/>
                <a:ea typeface="Menlo" charset="0"/>
                <a:cs typeface="Menlo" charset="0"/>
              </a:rPr>
              <a:t>create-domain-class Task</a:t>
            </a:r>
          </a:p>
          <a:p>
            <a:pPr>
              <a:lnSpc>
                <a:spcPct val="100000"/>
              </a:lnSpc>
              <a:spcBef>
                <a:spcPts val="0"/>
              </a:spcBef>
              <a:buSzTx/>
            </a:pPr>
            <a:r>
              <a:rPr lang="en-US" dirty="0" smtClean="0">
                <a:latin typeface="Menlo" charset="0"/>
                <a:ea typeface="Menlo" charset="0"/>
                <a:cs typeface="Menlo" charset="0"/>
              </a:rPr>
              <a:t>create-domain-class </a:t>
            </a:r>
            <a:r>
              <a:rPr lang="en-US" dirty="0" err="1" smtClean="0">
                <a:latin typeface="Menlo" charset="0"/>
                <a:ea typeface="Menlo" charset="0"/>
                <a:cs typeface="Menlo" charset="0"/>
              </a:rPr>
              <a:t>TaskList</a:t>
            </a:r>
            <a:endParaRPr lang="en-US" dirty="0">
              <a:latin typeface="Menlo" charset="0"/>
              <a:ea typeface="Menlo" charset="0"/>
              <a:cs typeface="Menlo" charset="0"/>
            </a:endParaRPr>
          </a:p>
          <a:p>
            <a:pPr>
              <a:lnSpc>
                <a:spcPct val="100000"/>
              </a:lnSpc>
              <a:spcBef>
                <a:spcPts val="0"/>
              </a:spcBef>
              <a:buSzTx/>
            </a:pPr>
            <a:endParaRPr lang="en-US" dirty="0" smtClean="0">
              <a:latin typeface="Menlo" charset="0"/>
              <a:ea typeface="Menlo" charset="0"/>
              <a:cs typeface="Menlo" charset="0"/>
            </a:endParaRPr>
          </a:p>
          <a:p>
            <a:pPr marL="0" indent="0">
              <a:lnSpc>
                <a:spcPct val="100000"/>
              </a:lnSpc>
              <a:spcBef>
                <a:spcPts val="0"/>
              </a:spcBef>
              <a:buSzTx/>
              <a:buNone/>
            </a:pPr>
            <a:r>
              <a:rPr lang="en-US" dirty="0" smtClean="0">
                <a:ea typeface="Menlo" charset="0"/>
                <a:cs typeface="Menlo" charset="0"/>
              </a:rPr>
              <a:t>You should see confirmation messages like:</a:t>
            </a:r>
          </a:p>
          <a:p>
            <a:pPr marL="0" indent="0">
              <a:lnSpc>
                <a:spcPct val="100000"/>
              </a:lnSpc>
              <a:spcBef>
                <a:spcPts val="0"/>
              </a:spcBef>
              <a:buSzTx/>
              <a:buNone/>
            </a:pPr>
            <a:r>
              <a:rPr lang="en-US" dirty="0">
                <a:latin typeface="Menlo" charset="0"/>
                <a:ea typeface="Menlo" charset="0"/>
                <a:cs typeface="Menlo" charset="0"/>
              </a:rPr>
              <a:t>| Created </a:t>
            </a:r>
            <a:r>
              <a:rPr lang="en-US" dirty="0" smtClean="0">
                <a:latin typeface="Menlo" charset="0"/>
                <a:ea typeface="Menlo" charset="0"/>
                <a:cs typeface="Menlo" charset="0"/>
              </a:rPr>
              <a:t>grails-app/domain/</a:t>
            </a:r>
            <a:r>
              <a:rPr lang="en-US" dirty="0" err="1" smtClean="0">
                <a:latin typeface="Menlo" charset="0"/>
                <a:ea typeface="Menlo" charset="0"/>
                <a:cs typeface="Menlo" charset="0"/>
              </a:rPr>
              <a:t>tasklist</a:t>
            </a:r>
            <a:r>
              <a:rPr lang="en-US" dirty="0" smtClean="0">
                <a:latin typeface="Menlo" charset="0"/>
                <a:ea typeface="Menlo" charset="0"/>
                <a:cs typeface="Menlo" charset="0"/>
              </a:rPr>
              <a:t>/</a:t>
            </a:r>
            <a:r>
              <a:rPr lang="en-US" dirty="0" err="1" smtClean="0">
                <a:latin typeface="Menlo" charset="0"/>
                <a:ea typeface="Menlo" charset="0"/>
                <a:cs typeface="Menlo" charset="0"/>
              </a:rPr>
              <a:t>Task.groovy</a:t>
            </a:r>
            <a:endParaRPr lang="en-US" dirty="0" smtClean="0">
              <a:latin typeface="Menlo" charset="0"/>
              <a:ea typeface="Menlo" charset="0"/>
              <a:cs typeface="Menlo" charset="0"/>
            </a:endParaRPr>
          </a:p>
          <a:p>
            <a:pPr marL="0" indent="0">
              <a:lnSpc>
                <a:spcPct val="100000"/>
              </a:lnSpc>
              <a:spcBef>
                <a:spcPts val="0"/>
              </a:spcBef>
              <a:buSzTx/>
              <a:buNone/>
            </a:pPr>
            <a:r>
              <a:rPr lang="en-US" dirty="0" smtClean="0">
                <a:latin typeface="Menlo" charset="0"/>
                <a:ea typeface="Menlo" charset="0"/>
                <a:cs typeface="Menlo" charset="0"/>
              </a:rPr>
              <a:t>| </a:t>
            </a:r>
            <a:r>
              <a:rPr lang="en-US" dirty="0">
                <a:latin typeface="Menlo" charset="0"/>
                <a:ea typeface="Menlo" charset="0"/>
                <a:cs typeface="Menlo" charset="0"/>
              </a:rPr>
              <a:t>Created </a:t>
            </a:r>
            <a:r>
              <a:rPr lang="en-US" dirty="0" err="1">
                <a:latin typeface="Menlo" charset="0"/>
                <a:ea typeface="Menlo" charset="0"/>
                <a:cs typeface="Menlo" charset="0"/>
              </a:rPr>
              <a:t>src</a:t>
            </a:r>
            <a:r>
              <a:rPr lang="en-US" dirty="0">
                <a:latin typeface="Menlo" charset="0"/>
                <a:ea typeface="Menlo" charset="0"/>
                <a:cs typeface="Menlo" charset="0"/>
              </a:rPr>
              <a:t>/test/groovy/</a:t>
            </a:r>
            <a:r>
              <a:rPr lang="en-US" dirty="0" err="1">
                <a:latin typeface="Menlo" charset="0"/>
                <a:ea typeface="Menlo" charset="0"/>
                <a:cs typeface="Menlo" charset="0"/>
              </a:rPr>
              <a:t>tasklist</a:t>
            </a:r>
            <a:r>
              <a:rPr lang="en-US" dirty="0">
                <a:latin typeface="Menlo" charset="0"/>
                <a:ea typeface="Menlo" charset="0"/>
                <a:cs typeface="Menlo" charset="0"/>
              </a:rPr>
              <a:t>/</a:t>
            </a:r>
            <a:r>
              <a:rPr lang="en-US" dirty="0" err="1">
                <a:latin typeface="Menlo" charset="0"/>
                <a:ea typeface="Menlo" charset="0"/>
                <a:cs typeface="Menlo" charset="0"/>
              </a:rPr>
              <a:t>TaskSpec.groovy</a:t>
            </a:r>
            <a:endParaRPr lang="en-US" dirty="0">
              <a:latin typeface="Menlo" charset="0"/>
              <a:ea typeface="Menlo" charset="0"/>
              <a:cs typeface="Menlo" charset="0"/>
            </a:endParaRPr>
          </a:p>
          <a:p>
            <a:pPr marL="0" indent="0">
              <a:lnSpc>
                <a:spcPct val="100000"/>
              </a:lnSpc>
              <a:spcBef>
                <a:spcPts val="0"/>
              </a:spcBef>
              <a:buSzTx/>
              <a:buNone/>
            </a:pPr>
            <a:endParaRPr lang="en-US" dirty="0" smtClean="0"/>
          </a:p>
        </p:txBody>
      </p:sp>
    </p:spTree>
    <p:extLst>
      <p:ext uri="{BB962C8B-B14F-4D97-AF65-F5344CB8AC3E}">
        <p14:creationId xmlns:p14="http://schemas.microsoft.com/office/powerpoint/2010/main" val="9305018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Grails Components</a:t>
            </a:r>
            <a:endParaRPr lang="en-US" dirty="0"/>
          </a:p>
        </p:txBody>
      </p:sp>
      <p:sp>
        <p:nvSpPr>
          <p:cNvPr id="3" name="Content Placeholder 2"/>
          <p:cNvSpPr>
            <a:spLocks noGrp="1"/>
          </p:cNvSpPr>
          <p:nvPr>
            <p:ph idx="1"/>
          </p:nvPr>
        </p:nvSpPr>
        <p:spPr>
          <a:xfrm>
            <a:off x="1141412" y="2249487"/>
            <a:ext cx="9905999" cy="3987684"/>
          </a:xfrm>
        </p:spPr>
        <p:txBody>
          <a:bodyPr>
            <a:norm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smtClean="0"/>
              <a:t>Grails automatically generated test scripts that will be used later for validation. </a:t>
            </a:r>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defTabSz="914400" eaLnBrk="1" fontAlgn="auto" latinLnBrk="0" hangingPunct="1">
              <a:lnSpc>
                <a:spcPct val="100000"/>
              </a:lnSpc>
              <a:spcBef>
                <a:spcPts val="0"/>
              </a:spcBef>
              <a:spcAft>
                <a:spcPts val="0"/>
              </a:spcAft>
              <a:buClrTx/>
              <a:buSzTx/>
              <a:buFontTx/>
              <a:buNone/>
              <a:tabLst/>
              <a:defRPr/>
            </a:pPr>
            <a:r>
              <a:rPr lang="en-US" dirty="0" smtClean="0"/>
              <a:t>Now let’s fire up IntelliJ to get a sense of our project structure.</a:t>
            </a:r>
            <a:endParaRPr lang="en-US" dirty="0">
              <a:latin typeface="Menlo" charset="0"/>
              <a:ea typeface="Menlo" charset="0"/>
              <a:cs typeface="Menlo" charset="0"/>
            </a:endParaRPr>
          </a:p>
          <a:p>
            <a:pPr marL="0" indent="0">
              <a:lnSpc>
                <a:spcPct val="100000"/>
              </a:lnSpc>
              <a:spcBef>
                <a:spcPts val="0"/>
              </a:spcBef>
              <a:buSzTx/>
              <a:buNone/>
            </a:pPr>
            <a:endParaRPr lang="en-US" dirty="0" smtClean="0"/>
          </a:p>
        </p:txBody>
      </p:sp>
    </p:spTree>
    <p:extLst>
      <p:ext uri="{BB962C8B-B14F-4D97-AF65-F5344CB8AC3E}">
        <p14:creationId xmlns:p14="http://schemas.microsoft.com/office/powerpoint/2010/main" val="11061478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3"/>
          <a:srcRect l="26419" t="13474" r="20464" b="5544"/>
          <a:stretch/>
        </p:blipFill>
        <p:spPr>
          <a:xfrm>
            <a:off x="2492944" y="279132"/>
            <a:ext cx="7122694" cy="6198786"/>
          </a:xfrm>
          <a:prstGeom prst="rect">
            <a:avLst/>
          </a:prstGeom>
        </p:spPr>
      </p:pic>
    </p:spTree>
    <p:extLst>
      <p:ext uri="{BB962C8B-B14F-4D97-AF65-F5344CB8AC3E}">
        <p14:creationId xmlns:p14="http://schemas.microsoft.com/office/powerpoint/2010/main" val="10581618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566666" y="211873"/>
            <a:ext cx="9467272" cy="6400800"/>
          </a:xfrm>
          <a:prstGeom prst="rect">
            <a:avLst/>
          </a:prstGeom>
        </p:spPr>
      </p:pic>
    </p:spTree>
    <p:extLst>
      <p:ext uri="{BB962C8B-B14F-4D97-AF65-F5344CB8AC3E}">
        <p14:creationId xmlns:p14="http://schemas.microsoft.com/office/powerpoint/2010/main" val="4683355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820816" y="223023"/>
            <a:ext cx="8658586" cy="6445405"/>
          </a:xfrm>
          <a:prstGeom prst="rect">
            <a:avLst/>
          </a:prstGeom>
        </p:spPr>
      </p:pic>
    </p:spTree>
    <p:extLst>
      <p:ext uri="{BB962C8B-B14F-4D97-AF65-F5344CB8AC3E}">
        <p14:creationId xmlns:p14="http://schemas.microsoft.com/office/powerpoint/2010/main" val="13833379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Prerequisites</a:t>
            </a:r>
            <a:endParaRPr lang="en-US" dirty="0"/>
          </a:p>
        </p:txBody>
      </p:sp>
      <p:sp>
        <p:nvSpPr>
          <p:cNvPr id="3" name="Content Placeholder 2"/>
          <p:cNvSpPr>
            <a:spLocks noGrp="1"/>
          </p:cNvSpPr>
          <p:nvPr>
            <p:ph idx="1"/>
          </p:nvPr>
        </p:nvSpPr>
        <p:spPr/>
        <p:txBody>
          <a:bodyPr/>
          <a:lstStyle/>
          <a:p>
            <a:r>
              <a:rPr lang="en-US" dirty="0" smtClean="0"/>
              <a:t>Oracle JDK 8 (Don’t use </a:t>
            </a:r>
            <a:r>
              <a:rPr lang="en-US" dirty="0" err="1" smtClean="0"/>
              <a:t>OpenJDK</a:t>
            </a:r>
            <a:r>
              <a:rPr lang="en-US" dirty="0" smtClean="0"/>
              <a:t>)</a:t>
            </a:r>
          </a:p>
          <a:p>
            <a:pPr lvl="1"/>
            <a:r>
              <a:rPr lang="en-US" dirty="0" smtClean="0"/>
              <a:t>Install JDK to accessible location</a:t>
            </a:r>
          </a:p>
          <a:p>
            <a:pPr lvl="1"/>
            <a:r>
              <a:rPr lang="en-US" dirty="0" smtClean="0"/>
              <a:t>Set JAVA_HOME environment variable</a:t>
            </a:r>
          </a:p>
          <a:p>
            <a:r>
              <a:rPr lang="en-US" dirty="0" smtClean="0"/>
              <a:t>Grails</a:t>
            </a:r>
          </a:p>
          <a:p>
            <a:r>
              <a:rPr lang="en-US" dirty="0" smtClean="0"/>
              <a:t>IntelliJ Ultimate</a:t>
            </a:r>
          </a:p>
          <a:p>
            <a:endParaRPr lang="en-US" dirty="0" smtClean="0"/>
          </a:p>
        </p:txBody>
      </p:sp>
    </p:spTree>
    <p:extLst>
      <p:ext uri="{BB962C8B-B14F-4D97-AF65-F5344CB8AC3E}">
        <p14:creationId xmlns:p14="http://schemas.microsoft.com/office/powerpoint/2010/main" val="4695591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676400" y="615950"/>
            <a:ext cx="8839200" cy="5626100"/>
          </a:xfrm>
          <a:prstGeom prst="rect">
            <a:avLst/>
          </a:prstGeom>
        </p:spPr>
      </p:pic>
    </p:spTree>
    <p:extLst>
      <p:ext uri="{BB962C8B-B14F-4D97-AF65-F5344CB8AC3E}">
        <p14:creationId xmlns:p14="http://schemas.microsoft.com/office/powerpoint/2010/main" val="7983564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049985" y="122662"/>
            <a:ext cx="8012940" cy="6646127"/>
          </a:xfrm>
          <a:prstGeom prst="rect">
            <a:avLst/>
          </a:prstGeom>
        </p:spPr>
      </p:pic>
    </p:spTree>
    <p:extLst>
      <p:ext uri="{BB962C8B-B14F-4D97-AF65-F5344CB8AC3E}">
        <p14:creationId xmlns:p14="http://schemas.microsoft.com/office/powerpoint/2010/main" val="1079291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srcRect l="13785" t="2196" r="27694" b="13569"/>
          <a:stretch/>
        </p:blipFill>
        <p:spPr>
          <a:xfrm>
            <a:off x="2108499" y="322729"/>
            <a:ext cx="6895652" cy="5776857"/>
          </a:xfrm>
          <a:prstGeom prst="rect">
            <a:avLst/>
          </a:prstGeom>
        </p:spPr>
      </p:pic>
    </p:spTree>
    <p:extLst>
      <p:ext uri="{BB962C8B-B14F-4D97-AF65-F5344CB8AC3E}">
        <p14:creationId xmlns:p14="http://schemas.microsoft.com/office/powerpoint/2010/main" val="16154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Groovy domain classes</a:t>
            </a:r>
            <a:endParaRPr lang="en-US" dirty="0"/>
          </a:p>
        </p:txBody>
      </p:sp>
      <p:sp>
        <p:nvSpPr>
          <p:cNvPr id="3" name="Content Placeholder 2"/>
          <p:cNvSpPr>
            <a:spLocks noGrp="1"/>
          </p:cNvSpPr>
          <p:nvPr>
            <p:ph idx="1"/>
          </p:nvPr>
        </p:nvSpPr>
        <p:spPr/>
        <p:txBody>
          <a:bodyPr>
            <a:normAutofit/>
          </a:bodyPr>
          <a:lstStyle/>
          <a:p>
            <a:r>
              <a:rPr lang="en-US" dirty="0" smtClean="0"/>
              <a:t>Your data model can be implemented using Groovy domain classes</a:t>
            </a:r>
          </a:p>
          <a:p>
            <a:r>
              <a:rPr lang="en-US" dirty="0" smtClean="0"/>
              <a:t>Groovy domain classes are very easy to write</a:t>
            </a:r>
          </a:p>
          <a:p>
            <a:pPr lvl="1"/>
            <a:r>
              <a:rPr lang="en-US" dirty="0" smtClean="0"/>
              <a:t>You can use plain Java, if you prefer (not recommended)</a:t>
            </a:r>
          </a:p>
          <a:p>
            <a:r>
              <a:rPr lang="en-US" dirty="0" smtClean="0"/>
              <a:t>Grails uses a data model called GORM  - Grails Object Relational Mapping</a:t>
            </a:r>
          </a:p>
          <a:p>
            <a:pPr lvl="1"/>
            <a:r>
              <a:rPr lang="en-US" dirty="0" smtClean="0"/>
              <a:t>During development, you can effectively use domain classes </a:t>
            </a:r>
            <a:r>
              <a:rPr lang="en-US" b="1" i="1" dirty="0" smtClean="0"/>
              <a:t>AS your database</a:t>
            </a:r>
          </a:p>
          <a:p>
            <a:pPr lvl="1"/>
            <a:r>
              <a:rPr lang="en-US" dirty="0" smtClean="0"/>
              <a:t>More on this in another tutorial!</a:t>
            </a:r>
          </a:p>
          <a:p>
            <a:r>
              <a:rPr lang="en-US" dirty="0" smtClean="0"/>
              <a:t>Let’s take a look at the Task class in ./domain/</a:t>
            </a:r>
            <a:r>
              <a:rPr lang="en-US" dirty="0" err="1" smtClean="0"/>
              <a:t>tasklist</a:t>
            </a:r>
            <a:r>
              <a:rPr lang="en-US" dirty="0" smtClean="0"/>
              <a:t>/Task</a:t>
            </a:r>
            <a:endParaRPr lang="en-US" dirty="0"/>
          </a:p>
        </p:txBody>
      </p:sp>
    </p:spTree>
    <p:extLst>
      <p:ext uri="{BB962C8B-B14F-4D97-AF65-F5344CB8AC3E}">
        <p14:creationId xmlns:p14="http://schemas.microsoft.com/office/powerpoint/2010/main" val="13547297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961807" y="0"/>
            <a:ext cx="8268386" cy="6858000"/>
          </a:xfrm>
          <a:prstGeom prst="rect">
            <a:avLst/>
          </a:prstGeom>
        </p:spPr>
      </p:pic>
    </p:spTree>
    <p:extLst>
      <p:ext uri="{BB962C8B-B14F-4D97-AF65-F5344CB8AC3E}">
        <p14:creationId xmlns:p14="http://schemas.microsoft.com/office/powerpoint/2010/main" val="2291428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Groovy domain classes</a:t>
            </a:r>
            <a:endParaRPr lang="en-US" dirty="0"/>
          </a:p>
        </p:txBody>
      </p:sp>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smtClean="0"/>
              <a:t>We should already be familiar with </a:t>
            </a:r>
            <a:r>
              <a:rPr lang="en-US" dirty="0" smtClean="0">
                <a:latin typeface="Menlo" charset="0"/>
                <a:ea typeface="Menlo" charset="0"/>
                <a:cs typeface="Menlo" charset="0"/>
              </a:rPr>
              <a:t>package</a:t>
            </a:r>
            <a:r>
              <a:rPr lang="en-US" dirty="0" smtClean="0"/>
              <a:t> and </a:t>
            </a:r>
            <a:r>
              <a:rPr lang="en-US" dirty="0" smtClean="0">
                <a:latin typeface="Menlo" charset="0"/>
                <a:ea typeface="Menlo" charset="0"/>
                <a:cs typeface="Menlo" charset="0"/>
              </a:rPr>
              <a:t>class</a:t>
            </a:r>
            <a:r>
              <a:rPr lang="en-US" dirty="0" smtClean="0"/>
              <a:t>.</a:t>
            </a:r>
          </a:p>
          <a:p>
            <a:pPr>
              <a:lnSpc>
                <a:spcPct val="100000"/>
              </a:lnSpc>
              <a:spcBef>
                <a:spcPts val="0"/>
              </a:spcBef>
              <a:buSzTx/>
            </a:pPr>
            <a:r>
              <a:rPr lang="en-US" dirty="0" smtClean="0"/>
              <a:t>Analogous to Java constructs</a:t>
            </a:r>
          </a:p>
          <a:p>
            <a:pPr>
              <a:lnSpc>
                <a:spcPct val="100000"/>
              </a:lnSpc>
              <a:spcBef>
                <a:spcPts val="0"/>
              </a:spcBef>
              <a:buSzTx/>
            </a:pPr>
            <a:endParaRPr lang="en-US" dirty="0" smtClean="0"/>
          </a:p>
          <a:p>
            <a:pPr marL="0" indent="0">
              <a:lnSpc>
                <a:spcPct val="100000"/>
              </a:lnSpc>
              <a:spcBef>
                <a:spcPts val="0"/>
              </a:spcBef>
              <a:buSzTx/>
              <a:buNone/>
            </a:pPr>
            <a:r>
              <a:rPr lang="en-US" dirty="0" smtClean="0">
                <a:latin typeface="Menlo" charset="0"/>
                <a:ea typeface="Menlo" charset="0"/>
                <a:cs typeface="Menlo" charset="0"/>
              </a:rPr>
              <a:t>static constraints{</a:t>
            </a:r>
            <a:r>
              <a:rPr lang="mr-IN" dirty="0" smtClean="0">
                <a:latin typeface="Menlo" charset="0"/>
                <a:ea typeface="Menlo" charset="0"/>
                <a:cs typeface="Menlo" charset="0"/>
              </a:rPr>
              <a:t>…</a:t>
            </a:r>
            <a:r>
              <a:rPr lang="en-US" dirty="0" smtClean="0">
                <a:latin typeface="Menlo" charset="0"/>
                <a:ea typeface="Menlo" charset="0"/>
                <a:cs typeface="Menlo" charset="0"/>
              </a:rPr>
              <a:t>}</a:t>
            </a:r>
          </a:p>
          <a:p>
            <a:pPr>
              <a:lnSpc>
                <a:spcPct val="100000"/>
              </a:lnSpc>
              <a:spcBef>
                <a:spcPts val="0"/>
              </a:spcBef>
              <a:buSzTx/>
            </a:pPr>
            <a:r>
              <a:rPr lang="en-US" dirty="0" smtClean="0">
                <a:ea typeface="Menlo" charset="0"/>
                <a:cs typeface="Menlo" charset="0"/>
              </a:rPr>
              <a:t>Used to enforce data rules at the domain level</a:t>
            </a:r>
          </a:p>
          <a:p>
            <a:pPr>
              <a:lnSpc>
                <a:spcPct val="100000"/>
              </a:lnSpc>
              <a:spcBef>
                <a:spcPts val="0"/>
              </a:spcBef>
              <a:buSzTx/>
            </a:pPr>
            <a:r>
              <a:rPr lang="en-US" dirty="0" smtClean="0">
                <a:ea typeface="Menlo" charset="0"/>
                <a:cs typeface="Menlo" charset="0"/>
              </a:rPr>
              <a:t>Similar to constraints in databases</a:t>
            </a:r>
          </a:p>
          <a:p>
            <a:pPr>
              <a:lnSpc>
                <a:spcPct val="100000"/>
              </a:lnSpc>
              <a:spcBef>
                <a:spcPts val="0"/>
              </a:spcBef>
              <a:buSzTx/>
            </a:pPr>
            <a:r>
              <a:rPr lang="en-US" dirty="0" smtClean="0">
                <a:ea typeface="Menlo" charset="0"/>
                <a:cs typeface="Menlo" charset="0"/>
              </a:rPr>
              <a:t>E.g. </a:t>
            </a:r>
            <a:r>
              <a:rPr lang="en-US" dirty="0" smtClean="0">
                <a:latin typeface="Menlo" charset="0"/>
                <a:ea typeface="Menlo" charset="0"/>
                <a:cs typeface="Menlo" charset="0"/>
              </a:rPr>
              <a:t>password size : 5..20</a:t>
            </a:r>
            <a:endParaRPr lang="en-US" dirty="0">
              <a:ea typeface="Menlo" charset="0"/>
              <a:cs typeface="Menlo" charset="0"/>
            </a:endParaRPr>
          </a:p>
        </p:txBody>
      </p:sp>
    </p:spTree>
    <p:extLst>
      <p:ext uri="{BB962C8B-B14F-4D97-AF65-F5344CB8AC3E}">
        <p14:creationId xmlns:p14="http://schemas.microsoft.com/office/powerpoint/2010/main" val="7237406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Modelling Tasks and </a:t>
            </a:r>
            <a:r>
              <a:rPr lang="en-US" dirty="0" err="1" smtClean="0"/>
              <a:t>tasklists</a:t>
            </a:r>
            <a:endParaRPr lang="en-US" dirty="0"/>
          </a:p>
        </p:txBody>
      </p:sp>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smtClean="0"/>
              <a:t>Task objects will be simple objects consisting of a task name.</a:t>
            </a:r>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defTabSz="914400" eaLnBrk="1" fontAlgn="auto" latinLnBrk="0" hangingPunct="1">
              <a:lnSpc>
                <a:spcPct val="100000"/>
              </a:lnSpc>
              <a:spcBef>
                <a:spcPts val="0"/>
              </a:spcBef>
              <a:spcAft>
                <a:spcPts val="0"/>
              </a:spcAft>
              <a:buClrTx/>
              <a:buSzTx/>
              <a:buFontTx/>
              <a:buNone/>
              <a:tabLst/>
              <a:defRPr/>
            </a:pPr>
            <a:r>
              <a:rPr lang="en-US" dirty="0" err="1" smtClean="0"/>
              <a:t>TaskList</a:t>
            </a:r>
            <a:r>
              <a:rPr lang="en-US" dirty="0" smtClean="0"/>
              <a:t> objects will consist of a name and 1 to many Tasks.</a:t>
            </a:r>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defTabSz="914400" eaLnBrk="1" fontAlgn="auto" latinLnBrk="0" hangingPunct="1">
              <a:lnSpc>
                <a:spcPct val="100000"/>
              </a:lnSpc>
              <a:spcBef>
                <a:spcPts val="0"/>
              </a:spcBef>
              <a:spcAft>
                <a:spcPts val="0"/>
              </a:spcAft>
              <a:buClrTx/>
              <a:buSzTx/>
              <a:buFontTx/>
              <a:buNone/>
              <a:tabLst/>
              <a:defRPr/>
            </a:pPr>
            <a:r>
              <a:rPr lang="en-US" dirty="0" smtClean="0"/>
              <a:t>With Groovy/Grails, we can go further and define how these model classes relate to each other.</a:t>
            </a:r>
          </a:p>
          <a:p>
            <a:pPr>
              <a:lnSpc>
                <a:spcPct val="100000"/>
              </a:lnSpc>
              <a:spcBef>
                <a:spcPts val="0"/>
              </a:spcBef>
              <a:buSzTx/>
            </a:pPr>
            <a:r>
              <a:rPr lang="en-US" dirty="0" smtClean="0"/>
              <a:t>Very similar to relationship constraints in databases</a:t>
            </a:r>
          </a:p>
          <a:p>
            <a:pPr>
              <a:lnSpc>
                <a:spcPct val="100000"/>
              </a:lnSpc>
              <a:spcBef>
                <a:spcPts val="0"/>
              </a:spcBef>
              <a:buSzTx/>
            </a:pPr>
            <a:r>
              <a:rPr lang="en-US" dirty="0" smtClean="0"/>
              <a:t>Very similar to relationships/multiplicities in UML</a:t>
            </a:r>
            <a:endParaRPr lang="en-US" dirty="0"/>
          </a:p>
        </p:txBody>
      </p:sp>
    </p:spTree>
    <p:extLst>
      <p:ext uri="{BB962C8B-B14F-4D97-AF65-F5344CB8AC3E}">
        <p14:creationId xmlns:p14="http://schemas.microsoft.com/office/powerpoint/2010/main" val="8497791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Modelling Tasks and </a:t>
            </a:r>
            <a:r>
              <a:rPr lang="en-US" dirty="0" err="1"/>
              <a:t>tasklists</a:t>
            </a:r>
            <a:endParaRPr lang="en-US" dirty="0"/>
          </a:p>
        </p:txBody>
      </p:sp>
      <p:sp>
        <p:nvSpPr>
          <p:cNvPr id="3" name="Content Placeholder 2"/>
          <p:cNvSpPr>
            <a:spLocks noGrp="1"/>
          </p:cNvSpPr>
          <p:nvPr>
            <p:ph idx="1"/>
          </p:nvPr>
        </p:nvSpPr>
        <p:spPr>
          <a:xfrm>
            <a:off x="6822934" y="1797666"/>
            <a:ext cx="5122432" cy="4301919"/>
          </a:xfrm>
        </p:spPr>
        <p:style>
          <a:lnRef idx="2">
            <a:schemeClr val="dk1"/>
          </a:lnRef>
          <a:fillRef idx="1">
            <a:schemeClr val="lt1"/>
          </a:fillRef>
          <a:effectRef idx="0">
            <a:schemeClr val="dk1"/>
          </a:effectRef>
          <a:fontRef idx="minor">
            <a:schemeClr val="dk1"/>
          </a:fontRef>
        </p:style>
        <p:txBody>
          <a:bodyPr>
            <a:normAutofit lnSpcReduction="10000"/>
          </a:bodyPr>
          <a:lstStyle/>
          <a:p>
            <a:pPr marL="0" indent="0">
              <a:buNone/>
            </a:pPr>
            <a:r>
              <a:rPr lang="en-US" sz="1800" dirty="0">
                <a:latin typeface="Menlo" charset="0"/>
                <a:ea typeface="Menlo" charset="0"/>
                <a:cs typeface="Menlo" charset="0"/>
              </a:rPr>
              <a:t>package </a:t>
            </a:r>
            <a:r>
              <a:rPr lang="en-US" sz="1800" dirty="0" err="1" smtClean="0">
                <a:latin typeface="Menlo" charset="0"/>
                <a:ea typeface="Menlo" charset="0"/>
                <a:cs typeface="Menlo" charset="0"/>
              </a:rPr>
              <a:t>tasklist</a:t>
            </a:r>
            <a:endParaRPr lang="en-US" sz="1800" dirty="0">
              <a:latin typeface="Menlo" charset="0"/>
              <a:ea typeface="Menlo" charset="0"/>
              <a:cs typeface="Menlo" charset="0"/>
            </a:endParaRPr>
          </a:p>
          <a:p>
            <a:pPr marL="0" indent="0">
              <a:buNone/>
            </a:pPr>
            <a:r>
              <a:rPr lang="en-US" sz="1800" dirty="0">
                <a:latin typeface="Menlo" charset="0"/>
                <a:ea typeface="Menlo" charset="0"/>
                <a:cs typeface="Menlo" charset="0"/>
              </a:rPr>
              <a:t>class </a:t>
            </a:r>
            <a:r>
              <a:rPr lang="en-US" sz="1800" dirty="0" err="1">
                <a:latin typeface="Menlo" charset="0"/>
                <a:ea typeface="Menlo" charset="0"/>
                <a:cs typeface="Menlo" charset="0"/>
              </a:rPr>
              <a:t>TaskList</a:t>
            </a:r>
            <a:r>
              <a:rPr lang="en-US" sz="1800" dirty="0">
                <a:latin typeface="Menlo" charset="0"/>
                <a:ea typeface="Menlo" charset="0"/>
                <a:cs typeface="Menlo" charset="0"/>
              </a:rPr>
              <a:t> </a:t>
            </a:r>
            <a:r>
              <a:rPr lang="en-US" sz="1800" dirty="0" smtClean="0">
                <a:latin typeface="Menlo" charset="0"/>
                <a:ea typeface="Menlo" charset="0"/>
                <a:cs typeface="Menlo" charset="0"/>
              </a:rPr>
              <a:t>{</a:t>
            </a:r>
          </a:p>
          <a:p>
            <a:pPr marL="0" indent="0">
              <a:buNone/>
            </a:pPr>
            <a:endParaRPr lang="en-US" sz="1800" dirty="0">
              <a:latin typeface="Menlo" charset="0"/>
              <a:ea typeface="Menlo" charset="0"/>
              <a:cs typeface="Menlo" charset="0"/>
            </a:endParaRPr>
          </a:p>
          <a:p>
            <a:pPr marL="0" indent="0">
              <a:buNone/>
            </a:pPr>
            <a:r>
              <a:rPr lang="en-US" sz="1800" dirty="0">
                <a:latin typeface="Menlo" charset="0"/>
                <a:ea typeface="Menlo" charset="0"/>
                <a:cs typeface="Menlo" charset="0"/>
              </a:rPr>
              <a:t>    String </a:t>
            </a:r>
            <a:r>
              <a:rPr lang="en-US" sz="1800" dirty="0" smtClean="0">
                <a:latin typeface="Menlo" charset="0"/>
                <a:ea typeface="Menlo" charset="0"/>
                <a:cs typeface="Menlo" charset="0"/>
              </a:rPr>
              <a:t>name</a:t>
            </a:r>
          </a:p>
          <a:p>
            <a:pPr marL="0" indent="0">
              <a:buNone/>
            </a:pPr>
            <a:r>
              <a:rPr lang="en-US" sz="1800" dirty="0" smtClean="0">
                <a:latin typeface="Menlo" charset="0"/>
                <a:ea typeface="Menlo" charset="0"/>
                <a:cs typeface="Menlo" charset="0"/>
              </a:rPr>
              <a:t>    </a:t>
            </a:r>
            <a:r>
              <a:rPr lang="en-US" sz="1800" dirty="0">
                <a:latin typeface="Menlo" charset="0"/>
                <a:ea typeface="Menlo" charset="0"/>
                <a:cs typeface="Menlo" charset="0"/>
              </a:rPr>
              <a:t>static </a:t>
            </a:r>
            <a:r>
              <a:rPr lang="en-US" sz="1800" dirty="0" err="1">
                <a:latin typeface="Menlo" charset="0"/>
                <a:ea typeface="Menlo" charset="0"/>
                <a:cs typeface="Menlo" charset="0"/>
              </a:rPr>
              <a:t>hasMany</a:t>
            </a:r>
            <a:r>
              <a:rPr lang="en-US" sz="1800" dirty="0">
                <a:latin typeface="Menlo" charset="0"/>
                <a:ea typeface="Menlo" charset="0"/>
                <a:cs typeface="Menlo" charset="0"/>
              </a:rPr>
              <a:t> = [tasks : Task</a:t>
            </a:r>
            <a:r>
              <a:rPr lang="en-US" sz="1800" dirty="0" smtClean="0">
                <a:latin typeface="Menlo" charset="0"/>
                <a:ea typeface="Menlo" charset="0"/>
                <a:cs typeface="Menlo" charset="0"/>
              </a:rPr>
              <a:t>]</a:t>
            </a:r>
            <a:endParaRPr lang="en-US" sz="1800" dirty="0">
              <a:latin typeface="Menlo" charset="0"/>
              <a:ea typeface="Menlo" charset="0"/>
              <a:cs typeface="Menlo" charset="0"/>
            </a:endParaRPr>
          </a:p>
          <a:p>
            <a:pPr marL="0" indent="0">
              <a:buNone/>
            </a:pPr>
            <a:r>
              <a:rPr lang="en-US" sz="1800" dirty="0">
                <a:latin typeface="Menlo" charset="0"/>
                <a:ea typeface="Menlo" charset="0"/>
                <a:cs typeface="Menlo" charset="0"/>
              </a:rPr>
              <a:t>    </a:t>
            </a:r>
            <a:endParaRPr lang="en-US" sz="1800" dirty="0" smtClean="0">
              <a:latin typeface="Menlo" charset="0"/>
              <a:ea typeface="Menlo" charset="0"/>
              <a:cs typeface="Menlo" charset="0"/>
            </a:endParaRPr>
          </a:p>
          <a:p>
            <a:pPr marL="0" indent="0">
              <a:buNone/>
            </a:pPr>
            <a:r>
              <a:rPr lang="en-US" sz="1800" dirty="0">
                <a:latin typeface="Menlo" charset="0"/>
                <a:ea typeface="Menlo" charset="0"/>
                <a:cs typeface="Menlo" charset="0"/>
              </a:rPr>
              <a:t> </a:t>
            </a:r>
            <a:r>
              <a:rPr lang="en-US" sz="1800" dirty="0" smtClean="0">
                <a:latin typeface="Menlo" charset="0"/>
                <a:ea typeface="Menlo" charset="0"/>
                <a:cs typeface="Menlo" charset="0"/>
              </a:rPr>
              <a:t>   static </a:t>
            </a:r>
            <a:r>
              <a:rPr lang="en-US" sz="1800" dirty="0">
                <a:latin typeface="Menlo" charset="0"/>
                <a:ea typeface="Menlo" charset="0"/>
                <a:cs typeface="Menlo" charset="0"/>
              </a:rPr>
              <a:t>constraints = {</a:t>
            </a:r>
          </a:p>
          <a:p>
            <a:pPr marL="0" indent="0">
              <a:buNone/>
            </a:pPr>
            <a:r>
              <a:rPr lang="en-US" sz="1800" dirty="0">
                <a:latin typeface="Menlo" charset="0"/>
                <a:ea typeface="Menlo" charset="0"/>
                <a:cs typeface="Menlo" charset="0"/>
              </a:rPr>
              <a:t>        tasks </a:t>
            </a:r>
            <a:r>
              <a:rPr lang="en-US" sz="1800" dirty="0" err="1">
                <a:latin typeface="Menlo" charset="0"/>
                <a:ea typeface="Menlo" charset="0"/>
                <a:cs typeface="Menlo" charset="0"/>
              </a:rPr>
              <a:t>nullable</a:t>
            </a:r>
            <a:r>
              <a:rPr lang="en-US" sz="1800" dirty="0">
                <a:latin typeface="Menlo" charset="0"/>
                <a:ea typeface="Menlo" charset="0"/>
                <a:cs typeface="Menlo" charset="0"/>
              </a:rPr>
              <a:t> : true</a:t>
            </a:r>
          </a:p>
          <a:p>
            <a:pPr marL="0" indent="0">
              <a:buNone/>
            </a:pPr>
            <a:r>
              <a:rPr lang="en-US" sz="1800" dirty="0">
                <a:latin typeface="Menlo" charset="0"/>
                <a:ea typeface="Menlo" charset="0"/>
                <a:cs typeface="Menlo" charset="0"/>
              </a:rPr>
              <a:t>    }</a:t>
            </a:r>
          </a:p>
          <a:p>
            <a:pPr marL="0" indent="0">
              <a:buNone/>
            </a:pPr>
            <a:r>
              <a:rPr lang="en-US" sz="1800" dirty="0">
                <a:latin typeface="Menlo" charset="0"/>
                <a:ea typeface="Menlo" charset="0"/>
                <a:cs typeface="Menlo" charset="0"/>
              </a:rPr>
              <a:t>}</a:t>
            </a:r>
          </a:p>
          <a:p>
            <a:pPr marL="0" lvl="0" indent="0">
              <a:lnSpc>
                <a:spcPct val="100000"/>
              </a:lnSpc>
              <a:spcBef>
                <a:spcPts val="0"/>
              </a:spcBef>
              <a:buSzTx/>
              <a:buNone/>
            </a:pPr>
            <a:endParaRPr lang="en-US" sz="1800" dirty="0">
              <a:latin typeface="Menlo" charset="0"/>
              <a:ea typeface="Menlo" charset="0"/>
              <a:cs typeface="Menlo" charset="0"/>
            </a:endParaRPr>
          </a:p>
        </p:txBody>
      </p:sp>
      <p:sp>
        <p:nvSpPr>
          <p:cNvPr id="7" name="Content Placeholder 2"/>
          <p:cNvSpPr txBox="1">
            <a:spLocks/>
          </p:cNvSpPr>
          <p:nvPr/>
        </p:nvSpPr>
        <p:spPr>
          <a:xfrm>
            <a:off x="243458" y="1797666"/>
            <a:ext cx="6097589" cy="4301919"/>
          </a:xfrm>
          <a:prstGeom prst="rect">
            <a:avLst/>
          </a:prstGeom>
        </p:spPr>
        <p:style>
          <a:lnRef idx="2">
            <a:schemeClr val="dk1"/>
          </a:lnRef>
          <a:fillRef idx="1">
            <a:schemeClr val="lt1"/>
          </a:fillRef>
          <a:effectRef idx="0">
            <a:schemeClr val="dk1"/>
          </a:effectRef>
          <a:fontRef idx="minor">
            <a:schemeClr val="dk1"/>
          </a:fontRef>
        </p:style>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lt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lt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lt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lt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lt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lt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lt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lt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lt1"/>
                </a:solidFill>
                <a:latin typeface="+mn-lt"/>
                <a:ea typeface="+mn-ea"/>
                <a:cs typeface="+mn-cs"/>
              </a:defRPr>
            </a:lvl9pPr>
          </a:lstStyle>
          <a:p>
            <a:pPr marL="0" indent="0">
              <a:buNone/>
            </a:pPr>
            <a:r>
              <a:rPr lang="en-US" sz="1800" dirty="0">
                <a:solidFill>
                  <a:schemeClr val="bg1"/>
                </a:solidFill>
                <a:latin typeface="Menlo" charset="0"/>
                <a:ea typeface="Menlo" charset="0"/>
                <a:cs typeface="Menlo" charset="0"/>
              </a:rPr>
              <a:t>package </a:t>
            </a:r>
            <a:r>
              <a:rPr lang="en-US" sz="1800" dirty="0" err="1" smtClean="0">
                <a:solidFill>
                  <a:schemeClr val="bg1"/>
                </a:solidFill>
                <a:latin typeface="Menlo" charset="0"/>
                <a:ea typeface="Menlo" charset="0"/>
                <a:cs typeface="Menlo" charset="0"/>
              </a:rPr>
              <a:t>tasklist</a:t>
            </a:r>
            <a:endParaRPr lang="en-US" sz="1800" dirty="0">
              <a:solidFill>
                <a:schemeClr val="bg1"/>
              </a:solidFill>
              <a:latin typeface="Menlo" charset="0"/>
              <a:ea typeface="Menlo" charset="0"/>
              <a:cs typeface="Menlo" charset="0"/>
            </a:endParaRPr>
          </a:p>
          <a:p>
            <a:pPr marL="0" indent="0">
              <a:buNone/>
            </a:pPr>
            <a:r>
              <a:rPr lang="en-US" sz="1800" dirty="0">
                <a:solidFill>
                  <a:schemeClr val="bg1"/>
                </a:solidFill>
                <a:latin typeface="Menlo" charset="0"/>
                <a:ea typeface="Menlo" charset="0"/>
                <a:cs typeface="Menlo" charset="0"/>
              </a:rPr>
              <a:t>class Task {</a:t>
            </a:r>
          </a:p>
          <a:p>
            <a:pPr marL="0" indent="0">
              <a:buNone/>
            </a:pPr>
            <a:r>
              <a:rPr lang="en-US" sz="1800" dirty="0">
                <a:solidFill>
                  <a:schemeClr val="bg1"/>
                </a:solidFill>
                <a:latin typeface="Menlo" charset="0"/>
                <a:ea typeface="Menlo" charset="0"/>
                <a:cs typeface="Menlo" charset="0"/>
              </a:rPr>
              <a:t> </a:t>
            </a:r>
          </a:p>
          <a:p>
            <a:pPr marL="0" indent="0">
              <a:buNone/>
            </a:pPr>
            <a:r>
              <a:rPr lang="en-US" sz="1800" dirty="0">
                <a:solidFill>
                  <a:schemeClr val="bg1"/>
                </a:solidFill>
                <a:latin typeface="Menlo" charset="0"/>
                <a:ea typeface="Menlo" charset="0"/>
                <a:cs typeface="Menlo" charset="0"/>
              </a:rPr>
              <a:t>    String name</a:t>
            </a:r>
          </a:p>
          <a:p>
            <a:pPr marL="0" indent="0">
              <a:buNone/>
            </a:pPr>
            <a:r>
              <a:rPr lang="en-US" sz="1800" dirty="0">
                <a:solidFill>
                  <a:schemeClr val="bg1"/>
                </a:solidFill>
                <a:latin typeface="Menlo" charset="0"/>
                <a:ea typeface="Menlo" charset="0"/>
                <a:cs typeface="Menlo" charset="0"/>
              </a:rPr>
              <a:t>    static </a:t>
            </a:r>
            <a:r>
              <a:rPr lang="en-US" sz="1800" dirty="0" err="1">
                <a:solidFill>
                  <a:schemeClr val="bg1"/>
                </a:solidFill>
                <a:latin typeface="Menlo" charset="0"/>
                <a:ea typeface="Menlo" charset="0"/>
                <a:cs typeface="Menlo" charset="0"/>
              </a:rPr>
              <a:t>belongsTo</a:t>
            </a:r>
            <a:r>
              <a:rPr lang="en-US" sz="1800" dirty="0">
                <a:solidFill>
                  <a:schemeClr val="bg1"/>
                </a:solidFill>
                <a:latin typeface="Menlo" charset="0"/>
                <a:ea typeface="Menlo" charset="0"/>
                <a:cs typeface="Menlo" charset="0"/>
              </a:rPr>
              <a:t> = [</a:t>
            </a:r>
            <a:r>
              <a:rPr lang="en-US" sz="1800" dirty="0" err="1">
                <a:solidFill>
                  <a:schemeClr val="bg1"/>
                </a:solidFill>
                <a:latin typeface="Menlo" charset="0"/>
                <a:ea typeface="Menlo" charset="0"/>
                <a:cs typeface="Menlo" charset="0"/>
              </a:rPr>
              <a:t>taskList</a:t>
            </a:r>
            <a:r>
              <a:rPr lang="en-US" sz="1800" dirty="0">
                <a:solidFill>
                  <a:schemeClr val="bg1"/>
                </a:solidFill>
                <a:latin typeface="Menlo" charset="0"/>
                <a:ea typeface="Menlo" charset="0"/>
                <a:cs typeface="Menlo" charset="0"/>
              </a:rPr>
              <a:t>: </a:t>
            </a:r>
            <a:r>
              <a:rPr lang="en-US" sz="1800" dirty="0" err="1">
                <a:solidFill>
                  <a:schemeClr val="bg1"/>
                </a:solidFill>
                <a:latin typeface="Menlo" charset="0"/>
                <a:ea typeface="Menlo" charset="0"/>
                <a:cs typeface="Menlo" charset="0"/>
              </a:rPr>
              <a:t>TaskList</a:t>
            </a:r>
            <a:r>
              <a:rPr lang="en-US" sz="1800" dirty="0">
                <a:solidFill>
                  <a:schemeClr val="bg1"/>
                </a:solidFill>
                <a:latin typeface="Menlo" charset="0"/>
                <a:ea typeface="Menlo" charset="0"/>
                <a:cs typeface="Menlo" charset="0"/>
              </a:rPr>
              <a:t>]</a:t>
            </a:r>
          </a:p>
          <a:p>
            <a:pPr marL="0" indent="0">
              <a:buNone/>
            </a:pPr>
            <a:r>
              <a:rPr lang="en-US" sz="1800" dirty="0">
                <a:solidFill>
                  <a:schemeClr val="bg1"/>
                </a:solidFill>
                <a:latin typeface="Menlo" charset="0"/>
                <a:ea typeface="Menlo" charset="0"/>
                <a:cs typeface="Menlo" charset="0"/>
              </a:rPr>
              <a:t> </a:t>
            </a:r>
          </a:p>
          <a:p>
            <a:pPr marL="0" indent="0">
              <a:buNone/>
            </a:pPr>
            <a:r>
              <a:rPr lang="en-US" sz="1800" dirty="0">
                <a:solidFill>
                  <a:schemeClr val="bg1"/>
                </a:solidFill>
                <a:latin typeface="Menlo" charset="0"/>
                <a:ea typeface="Menlo" charset="0"/>
                <a:cs typeface="Menlo" charset="0"/>
              </a:rPr>
              <a:t>    static constraints = {</a:t>
            </a:r>
          </a:p>
          <a:p>
            <a:pPr marL="0" indent="0">
              <a:buNone/>
            </a:pPr>
            <a:r>
              <a:rPr lang="en-US" sz="1800" dirty="0">
                <a:solidFill>
                  <a:schemeClr val="bg1"/>
                </a:solidFill>
                <a:latin typeface="Menlo" charset="0"/>
                <a:ea typeface="Menlo" charset="0"/>
                <a:cs typeface="Menlo" charset="0"/>
              </a:rPr>
              <a:t>    }</a:t>
            </a:r>
          </a:p>
          <a:p>
            <a:pPr marL="0" indent="0">
              <a:buNone/>
            </a:pPr>
            <a:r>
              <a:rPr lang="en-US" sz="1800" dirty="0">
                <a:solidFill>
                  <a:schemeClr val="bg1"/>
                </a:solidFill>
                <a:latin typeface="Menlo" charset="0"/>
                <a:ea typeface="Menlo" charset="0"/>
                <a:cs typeface="Menlo" charset="0"/>
              </a:rPr>
              <a:t>}</a:t>
            </a:r>
          </a:p>
          <a:p>
            <a:pPr marL="0" indent="0">
              <a:buNone/>
            </a:pPr>
            <a:r>
              <a:rPr lang="en-US" sz="1800" dirty="0">
                <a:solidFill>
                  <a:schemeClr val="bg1"/>
                </a:solidFill>
                <a:latin typeface="Menlo" charset="0"/>
                <a:ea typeface="Menlo" charset="0"/>
                <a:cs typeface="Menlo" charset="0"/>
              </a:rPr>
              <a:t> </a:t>
            </a:r>
          </a:p>
          <a:p>
            <a:pPr marL="0" indent="0">
              <a:lnSpc>
                <a:spcPct val="100000"/>
              </a:lnSpc>
              <a:spcBef>
                <a:spcPts val="0"/>
              </a:spcBef>
              <a:buSzTx/>
              <a:buFont typeface="Arial" panose="020B0604020202020204" pitchFamily="34" charset="0"/>
              <a:buNone/>
            </a:pPr>
            <a:endParaRPr lang="en-US" sz="1800" dirty="0">
              <a:solidFill>
                <a:schemeClr val="bg1"/>
              </a:solidFill>
              <a:latin typeface="Menlo" charset="0"/>
              <a:ea typeface="Menlo" charset="0"/>
              <a:cs typeface="Menlo" charset="0"/>
            </a:endParaRPr>
          </a:p>
        </p:txBody>
      </p:sp>
    </p:spTree>
    <p:extLst>
      <p:ext uri="{BB962C8B-B14F-4D97-AF65-F5344CB8AC3E}">
        <p14:creationId xmlns:p14="http://schemas.microsoft.com/office/powerpoint/2010/main" val="10558384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Exposing Model to REST API</a:t>
            </a:r>
            <a:endParaRPr lang="en-US" dirty="0"/>
          </a:p>
        </p:txBody>
      </p:sp>
      <p:sp>
        <p:nvSpPr>
          <p:cNvPr id="3" name="Content Placeholder 2"/>
          <p:cNvSpPr>
            <a:spLocks noGrp="1"/>
          </p:cNvSpPr>
          <p:nvPr>
            <p:ph idx="1"/>
          </p:nvPr>
        </p:nvSpPr>
        <p:spPr/>
        <p:txBody>
          <a:bodyPr>
            <a:normAutofit/>
          </a:bodyPr>
          <a:lstStyle/>
          <a:p>
            <a:r>
              <a:rPr lang="en-US" dirty="0" smtClean="0"/>
              <a:t>Domain classes and Controller classes can have REST features enabled.</a:t>
            </a:r>
          </a:p>
          <a:p>
            <a:r>
              <a:rPr lang="en-US" dirty="0" smtClean="0"/>
              <a:t>Let’s define a </a:t>
            </a:r>
            <a:r>
              <a:rPr lang="en-US" b="1" dirty="0" smtClean="0"/>
              <a:t>controller</a:t>
            </a:r>
            <a:r>
              <a:rPr lang="en-US" dirty="0" smtClean="0"/>
              <a:t> to work with our </a:t>
            </a:r>
            <a:r>
              <a:rPr lang="en-US" dirty="0" err="1" smtClean="0"/>
              <a:t>TaskLists</a:t>
            </a:r>
            <a:endParaRPr lang="en-US" dirty="0" smtClean="0"/>
          </a:p>
          <a:p>
            <a:r>
              <a:rPr lang="en-US" dirty="0" smtClean="0"/>
              <a:t>Whenever a controller is created, Grails will automatically create a URL mapping (if it doesn’t, check ./controllers/</a:t>
            </a:r>
            <a:r>
              <a:rPr lang="en-US" dirty="0" err="1" smtClean="0"/>
              <a:t>tasklist</a:t>
            </a:r>
            <a:r>
              <a:rPr lang="en-US" dirty="0" smtClean="0"/>
              <a:t>/</a:t>
            </a:r>
            <a:r>
              <a:rPr lang="en-US" dirty="0" err="1" smtClean="0"/>
              <a:t>UrlMappings</a:t>
            </a:r>
            <a:r>
              <a:rPr lang="en-US" dirty="0" smtClean="0"/>
              <a:t>)</a:t>
            </a:r>
          </a:p>
          <a:p>
            <a:r>
              <a:rPr lang="en-US" dirty="0" smtClean="0"/>
              <a:t>Create a Controller called </a:t>
            </a:r>
            <a:r>
              <a:rPr lang="en-US" b="1" dirty="0" err="1" smtClean="0"/>
              <a:t>TaskListController</a:t>
            </a:r>
            <a:endParaRPr lang="en-US" b="1" dirty="0" smtClean="0"/>
          </a:p>
          <a:p>
            <a:pPr lvl="1"/>
            <a:r>
              <a:rPr lang="en-US" dirty="0" smtClean="0"/>
              <a:t>Right-click on ./controllers/</a:t>
            </a:r>
            <a:r>
              <a:rPr lang="en-US" dirty="0" err="1" smtClean="0"/>
              <a:t>tasklist</a:t>
            </a:r>
            <a:r>
              <a:rPr lang="en-US" dirty="0" smtClean="0"/>
              <a:t>/ &gt; New &gt; Grails Controller</a:t>
            </a:r>
          </a:p>
          <a:p>
            <a:pPr lvl="1"/>
            <a:r>
              <a:rPr lang="en-US" dirty="0" smtClean="0"/>
              <a:t>URL </a:t>
            </a:r>
            <a:r>
              <a:rPr lang="en-US" dirty="0" smtClean="0">
                <a:hlinkClick r:id="rId3"/>
              </a:rPr>
              <a:t>http://localhost:8080/taskList/</a:t>
            </a:r>
            <a:r>
              <a:rPr lang="en-US" dirty="0" smtClean="0"/>
              <a:t> is automatically generated and mapped</a:t>
            </a:r>
          </a:p>
        </p:txBody>
      </p:sp>
    </p:spTree>
    <p:extLst>
      <p:ext uri="{BB962C8B-B14F-4D97-AF65-F5344CB8AC3E}">
        <p14:creationId xmlns:p14="http://schemas.microsoft.com/office/powerpoint/2010/main" val="6105695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 RESTful controller</a:t>
            </a:r>
            <a:endParaRPr lang="en-US" dirty="0"/>
          </a:p>
        </p:txBody>
      </p:sp>
      <p:sp>
        <p:nvSpPr>
          <p:cNvPr id="3" name="Content Placeholder 2"/>
          <p:cNvSpPr>
            <a:spLocks noGrp="1"/>
          </p:cNvSpPr>
          <p:nvPr>
            <p:ph idx="1"/>
          </p:nvPr>
        </p:nvSpPr>
        <p:spPr/>
        <p:txBody>
          <a:bodyPr>
            <a:normAutofit lnSpcReduction="10000"/>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smtClean="0"/>
              <a:t>In order to provide access to resources ‘under the hood’, we can make a Controller class a subclass of </a:t>
            </a:r>
            <a:r>
              <a:rPr lang="en-US" dirty="0" err="1" smtClean="0"/>
              <a:t>RestfulController</a:t>
            </a:r>
            <a:r>
              <a:rPr lang="en-US" dirty="0" smtClean="0"/>
              <a:t>.</a:t>
            </a:r>
          </a:p>
          <a:p>
            <a:pPr marL="0" marR="0" lvl="0" indent="0" defTabSz="914400" eaLnBrk="1" fontAlgn="auto" latinLnBrk="0" hangingPunct="1">
              <a:lnSpc>
                <a:spcPct val="100000"/>
              </a:lnSpc>
              <a:spcBef>
                <a:spcPts val="0"/>
              </a:spcBef>
              <a:spcAft>
                <a:spcPts val="0"/>
              </a:spcAft>
              <a:buClrTx/>
              <a:buSzTx/>
              <a:buFontTx/>
              <a:buNone/>
              <a:tabLst/>
              <a:defRPr/>
            </a:pPr>
            <a:endParaRPr lang="en-US" dirty="0" smtClean="0"/>
          </a:p>
          <a:p>
            <a:pPr marL="457200" lvl="1" indent="0">
              <a:lnSpc>
                <a:spcPct val="100000"/>
              </a:lnSpc>
              <a:spcBef>
                <a:spcPts val="0"/>
              </a:spcBef>
              <a:buSzTx/>
              <a:buNone/>
            </a:pPr>
            <a:r>
              <a:rPr lang="en-US" b="1" dirty="0" smtClean="0">
                <a:latin typeface="Menlo" charset="0"/>
                <a:ea typeface="Menlo" charset="0"/>
                <a:cs typeface="Menlo" charset="0"/>
              </a:rPr>
              <a:t>class</a:t>
            </a:r>
            <a:r>
              <a:rPr lang="en-US" b="1" dirty="0" smtClean="0"/>
              <a:t> </a:t>
            </a:r>
            <a:r>
              <a:rPr lang="en-US" b="1" dirty="0" err="1" smtClean="0">
                <a:latin typeface="Menlo" charset="0"/>
                <a:ea typeface="Menlo" charset="0"/>
                <a:cs typeface="Menlo" charset="0"/>
              </a:rPr>
              <a:t>TaskListController</a:t>
            </a:r>
            <a:r>
              <a:rPr lang="en-US" b="1" dirty="0" smtClean="0">
                <a:latin typeface="Menlo" charset="0"/>
                <a:ea typeface="Menlo" charset="0"/>
                <a:cs typeface="Menlo" charset="0"/>
              </a:rPr>
              <a:t> extends </a:t>
            </a:r>
            <a:r>
              <a:rPr lang="en-US" b="1" dirty="0" err="1" smtClean="0">
                <a:latin typeface="Menlo" charset="0"/>
                <a:ea typeface="Menlo" charset="0"/>
                <a:cs typeface="Menlo" charset="0"/>
              </a:rPr>
              <a:t>RestfulController</a:t>
            </a:r>
            <a:endParaRPr lang="en-US" b="1" dirty="0" smtClean="0">
              <a:latin typeface="Menlo" charset="0"/>
              <a:ea typeface="Menlo" charset="0"/>
              <a:cs typeface="Menlo" charset="0"/>
            </a:endParaRPr>
          </a:p>
          <a:p>
            <a:pPr>
              <a:lnSpc>
                <a:spcPct val="100000"/>
              </a:lnSpc>
              <a:spcBef>
                <a:spcPts val="0"/>
              </a:spcBef>
              <a:buSzTx/>
            </a:pPr>
            <a:endParaRPr lang="en-US" dirty="0">
              <a:latin typeface="Menlo" charset="0"/>
              <a:ea typeface="Menlo" charset="0"/>
              <a:cs typeface="Menlo" charset="0"/>
            </a:endParaRPr>
          </a:p>
          <a:p>
            <a:pPr marL="0" indent="0">
              <a:lnSpc>
                <a:spcPct val="100000"/>
              </a:lnSpc>
              <a:spcBef>
                <a:spcPts val="0"/>
              </a:spcBef>
              <a:buSzTx/>
              <a:buNone/>
            </a:pPr>
            <a:r>
              <a:rPr lang="en-US" dirty="0" smtClean="0">
                <a:ea typeface="Menlo" charset="0"/>
                <a:cs typeface="Menlo" charset="0"/>
              </a:rPr>
              <a:t>By default, </a:t>
            </a:r>
            <a:r>
              <a:rPr lang="en-US" dirty="0" err="1" smtClean="0">
                <a:ea typeface="Menlo" charset="0"/>
                <a:cs typeface="Menlo" charset="0"/>
              </a:rPr>
              <a:t>RestfulControllers</a:t>
            </a:r>
            <a:r>
              <a:rPr lang="en-US" dirty="0" smtClean="0">
                <a:ea typeface="Menlo" charset="0"/>
                <a:cs typeface="Menlo" charset="0"/>
              </a:rPr>
              <a:t> will respond to HTTP requests using JSON.</a:t>
            </a:r>
          </a:p>
          <a:p>
            <a:pPr marL="0" indent="0">
              <a:lnSpc>
                <a:spcPct val="100000"/>
              </a:lnSpc>
              <a:spcBef>
                <a:spcPts val="0"/>
              </a:spcBef>
              <a:buSzTx/>
              <a:buNone/>
            </a:pPr>
            <a:endParaRPr lang="en-US" dirty="0">
              <a:ea typeface="Menlo" charset="0"/>
              <a:cs typeface="Menlo" charset="0"/>
            </a:endParaRPr>
          </a:p>
          <a:p>
            <a:pPr marL="0" indent="0">
              <a:lnSpc>
                <a:spcPct val="100000"/>
              </a:lnSpc>
              <a:spcBef>
                <a:spcPts val="0"/>
              </a:spcBef>
              <a:buSzTx/>
              <a:buNone/>
            </a:pPr>
            <a:r>
              <a:rPr lang="en-US" dirty="0" smtClean="0">
                <a:ea typeface="Menlo" charset="0"/>
                <a:cs typeface="Menlo" charset="0"/>
              </a:rPr>
              <a:t>By extending </a:t>
            </a:r>
            <a:r>
              <a:rPr lang="en-US" dirty="0" err="1" smtClean="0">
                <a:ea typeface="Menlo" charset="0"/>
                <a:cs typeface="Menlo" charset="0"/>
              </a:rPr>
              <a:t>RestfulController</a:t>
            </a:r>
            <a:r>
              <a:rPr lang="en-US" dirty="0" smtClean="0">
                <a:ea typeface="Menlo" charset="0"/>
                <a:cs typeface="Menlo" charset="0"/>
              </a:rPr>
              <a:t>, we can define custom methods that will be mapped to by URLs.</a:t>
            </a:r>
          </a:p>
          <a:p>
            <a:pPr>
              <a:lnSpc>
                <a:spcPct val="100000"/>
              </a:lnSpc>
              <a:spcBef>
                <a:spcPts val="0"/>
              </a:spcBef>
              <a:buSzTx/>
            </a:pPr>
            <a:r>
              <a:rPr lang="en-US" dirty="0" smtClean="0">
                <a:ea typeface="Menlo" charset="0"/>
                <a:cs typeface="Menlo" charset="0"/>
              </a:rPr>
              <a:t>i.e. We are setting up methods that will be called remotely via URLs.</a:t>
            </a:r>
            <a:endParaRPr lang="en-US" dirty="0">
              <a:ea typeface="Menlo" charset="0"/>
              <a:cs typeface="Menlo" charset="0"/>
            </a:endParaRPr>
          </a:p>
        </p:txBody>
      </p:sp>
    </p:spTree>
    <p:extLst>
      <p:ext uri="{BB962C8B-B14F-4D97-AF65-F5344CB8AC3E}">
        <p14:creationId xmlns:p14="http://schemas.microsoft.com/office/powerpoint/2010/main" val="1379078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Installing </a:t>
            </a:r>
            <a:r>
              <a:rPr lang="en-US" dirty="0" err="1" smtClean="0"/>
              <a:t>JDk</a:t>
            </a:r>
            <a:r>
              <a:rPr lang="en-US" dirty="0" smtClean="0"/>
              <a:t> (Linux)</a:t>
            </a:r>
            <a:endParaRPr lang="en-US" dirty="0"/>
          </a:p>
        </p:txBody>
      </p:sp>
      <p:sp>
        <p:nvSpPr>
          <p:cNvPr id="3" name="Content Placeholder 2"/>
          <p:cNvSpPr>
            <a:spLocks noGrp="1"/>
          </p:cNvSpPr>
          <p:nvPr>
            <p:ph idx="1"/>
          </p:nvPr>
        </p:nvSpPr>
        <p:spPr>
          <a:xfrm>
            <a:off x="1141412" y="2249486"/>
            <a:ext cx="9905999" cy="4151313"/>
          </a:xfrm>
        </p:spPr>
        <p:txBody>
          <a:bodyPr>
            <a:normAutofit fontScale="85000" lnSpcReduction="10000"/>
          </a:bodyPr>
          <a:lstStyle/>
          <a:p>
            <a:r>
              <a:rPr lang="en-US" dirty="0" smtClean="0"/>
              <a:t>Install Oracle JDK</a:t>
            </a:r>
          </a:p>
          <a:p>
            <a:pPr lvl="1"/>
            <a:r>
              <a:rPr lang="en-US" dirty="0" smtClean="0"/>
              <a:t>Download jdk-8u121-linux-x64.tar.gz</a:t>
            </a:r>
          </a:p>
          <a:p>
            <a:pPr lvl="1"/>
            <a:r>
              <a:rPr lang="en-US" dirty="0" smtClean="0"/>
              <a:t>Extract to /</a:t>
            </a:r>
            <a:r>
              <a:rPr lang="en-US" dirty="0" err="1" smtClean="0"/>
              <a:t>usr</a:t>
            </a:r>
            <a:r>
              <a:rPr lang="en-US" dirty="0" smtClean="0"/>
              <a:t>/java</a:t>
            </a:r>
          </a:p>
          <a:p>
            <a:pPr lvl="2"/>
            <a:r>
              <a:rPr lang="en-US" dirty="0" err="1">
                <a:latin typeface="Menlo" charset="0"/>
                <a:ea typeface="Menlo" charset="0"/>
                <a:cs typeface="Menlo" charset="0"/>
              </a:rPr>
              <a:t>s</a:t>
            </a:r>
            <a:r>
              <a:rPr lang="en-US" dirty="0" err="1" smtClean="0">
                <a:latin typeface="Menlo" charset="0"/>
                <a:ea typeface="Menlo" charset="0"/>
                <a:cs typeface="Menlo" charset="0"/>
              </a:rPr>
              <a:t>udo</a:t>
            </a:r>
            <a:r>
              <a:rPr lang="en-US" dirty="0" smtClean="0">
                <a:latin typeface="Menlo" charset="0"/>
                <a:ea typeface="Menlo" charset="0"/>
                <a:cs typeface="Menlo" charset="0"/>
              </a:rPr>
              <a:t> tar </a:t>
            </a:r>
            <a:r>
              <a:rPr lang="en-US" dirty="0" err="1" smtClean="0">
                <a:latin typeface="Menlo" charset="0"/>
                <a:ea typeface="Menlo" charset="0"/>
                <a:cs typeface="Menlo" charset="0"/>
              </a:rPr>
              <a:t>xf</a:t>
            </a:r>
            <a:r>
              <a:rPr lang="en-US" dirty="0" smtClean="0">
                <a:latin typeface="Menlo" charset="0"/>
                <a:ea typeface="Menlo" charset="0"/>
                <a:cs typeface="Menlo" charset="0"/>
              </a:rPr>
              <a:t> jdk-8u121-linux-x64.tar.gz </a:t>
            </a:r>
            <a:r>
              <a:rPr lang="mr-IN" dirty="0" smtClean="0">
                <a:latin typeface="Menlo" charset="0"/>
                <a:ea typeface="Menlo" charset="0"/>
                <a:cs typeface="Menlo" charset="0"/>
              </a:rPr>
              <a:t>–</a:t>
            </a:r>
            <a:r>
              <a:rPr lang="en-US" dirty="0" smtClean="0">
                <a:latin typeface="Menlo" charset="0"/>
                <a:ea typeface="Menlo" charset="0"/>
                <a:cs typeface="Menlo" charset="0"/>
              </a:rPr>
              <a:t>C /</a:t>
            </a:r>
            <a:r>
              <a:rPr lang="en-US" dirty="0" err="1" smtClean="0">
                <a:latin typeface="Menlo" charset="0"/>
                <a:ea typeface="Menlo" charset="0"/>
                <a:cs typeface="Menlo" charset="0"/>
              </a:rPr>
              <a:t>usr</a:t>
            </a:r>
            <a:r>
              <a:rPr lang="en-US" dirty="0" smtClean="0">
                <a:latin typeface="Menlo" charset="0"/>
                <a:ea typeface="Menlo" charset="0"/>
                <a:cs typeface="Menlo" charset="0"/>
              </a:rPr>
              <a:t>/java</a:t>
            </a:r>
          </a:p>
          <a:p>
            <a:pPr lvl="1"/>
            <a:r>
              <a:rPr lang="en-US" dirty="0" smtClean="0">
                <a:ea typeface="Consolas" charset="0"/>
                <a:cs typeface="Consolas" charset="0"/>
              </a:rPr>
              <a:t>Terminal: </a:t>
            </a:r>
            <a:r>
              <a:rPr lang="en-US" dirty="0" err="1" smtClean="0">
                <a:latin typeface="Menlo" charset="0"/>
                <a:ea typeface="Menlo" charset="0"/>
                <a:cs typeface="Menlo" charset="0"/>
              </a:rPr>
              <a:t>nano</a:t>
            </a:r>
            <a:r>
              <a:rPr lang="en-US" dirty="0" smtClean="0">
                <a:latin typeface="Menlo" charset="0"/>
                <a:ea typeface="Menlo" charset="0"/>
                <a:cs typeface="Menlo" charset="0"/>
              </a:rPr>
              <a:t> ~/.</a:t>
            </a:r>
            <a:r>
              <a:rPr lang="en-US" dirty="0" err="1" smtClean="0">
                <a:latin typeface="Menlo" charset="0"/>
                <a:ea typeface="Menlo" charset="0"/>
                <a:cs typeface="Menlo" charset="0"/>
              </a:rPr>
              <a:t>bashrc</a:t>
            </a:r>
            <a:endParaRPr lang="en-US" dirty="0" smtClean="0">
              <a:latin typeface="Menlo" charset="0"/>
              <a:ea typeface="Menlo" charset="0"/>
              <a:cs typeface="Menlo" charset="0"/>
            </a:endParaRPr>
          </a:p>
          <a:p>
            <a:pPr lvl="1"/>
            <a:r>
              <a:rPr lang="en-US" dirty="0">
                <a:ea typeface="Menlo" charset="0"/>
                <a:cs typeface="Menlo" charset="0"/>
              </a:rPr>
              <a:t>Append:  </a:t>
            </a:r>
            <a:endParaRPr lang="en-US" dirty="0" smtClean="0">
              <a:ea typeface="Menlo" charset="0"/>
              <a:cs typeface="Menlo" charset="0"/>
            </a:endParaRPr>
          </a:p>
          <a:p>
            <a:pPr lvl="2"/>
            <a:r>
              <a:rPr lang="en-US" dirty="0" smtClean="0">
                <a:latin typeface="Menlo" charset="0"/>
                <a:ea typeface="Menlo" charset="0"/>
                <a:cs typeface="Menlo" charset="0"/>
              </a:rPr>
              <a:t>export </a:t>
            </a:r>
            <a:r>
              <a:rPr lang="en-US" dirty="0">
                <a:latin typeface="Menlo" charset="0"/>
                <a:ea typeface="Menlo" charset="0"/>
                <a:cs typeface="Menlo" charset="0"/>
              </a:rPr>
              <a:t>PATH="/</a:t>
            </a:r>
            <a:r>
              <a:rPr lang="en-US" dirty="0" err="1" smtClean="0">
                <a:latin typeface="Menlo" charset="0"/>
                <a:ea typeface="Menlo" charset="0"/>
                <a:cs typeface="Menlo" charset="0"/>
              </a:rPr>
              <a:t>usr</a:t>
            </a:r>
            <a:r>
              <a:rPr lang="en-US" dirty="0" smtClean="0">
                <a:latin typeface="Menlo" charset="0"/>
                <a:ea typeface="Menlo" charset="0"/>
                <a:cs typeface="Menlo" charset="0"/>
              </a:rPr>
              <a:t>/java/jdk1.8.0_121/bin</a:t>
            </a:r>
            <a:r>
              <a:rPr lang="en-US" dirty="0">
                <a:latin typeface="Menlo" charset="0"/>
                <a:ea typeface="Menlo" charset="0"/>
                <a:cs typeface="Menlo" charset="0"/>
              </a:rPr>
              <a:t>:$</a:t>
            </a:r>
            <a:r>
              <a:rPr lang="en-US" dirty="0" smtClean="0">
                <a:latin typeface="Menlo" charset="0"/>
                <a:ea typeface="Menlo" charset="0"/>
                <a:cs typeface="Menlo" charset="0"/>
              </a:rPr>
              <a:t>PATH”</a:t>
            </a:r>
          </a:p>
          <a:p>
            <a:pPr lvl="2"/>
            <a:r>
              <a:rPr lang="en-US" dirty="0">
                <a:latin typeface="Menlo" charset="0"/>
                <a:ea typeface="Menlo" charset="0"/>
                <a:cs typeface="Menlo" charset="0"/>
              </a:rPr>
              <a:t>JAVA_HOME="/</a:t>
            </a:r>
            <a:r>
              <a:rPr lang="en-US" dirty="0" err="1">
                <a:latin typeface="Menlo" charset="0"/>
                <a:ea typeface="Menlo" charset="0"/>
                <a:cs typeface="Menlo" charset="0"/>
              </a:rPr>
              <a:t>usr</a:t>
            </a:r>
            <a:r>
              <a:rPr lang="en-US" dirty="0">
                <a:latin typeface="Menlo" charset="0"/>
                <a:ea typeface="Menlo" charset="0"/>
                <a:cs typeface="Menlo" charset="0"/>
              </a:rPr>
              <a:t>/java/jdk1.8.0_121</a:t>
            </a:r>
            <a:r>
              <a:rPr lang="en-US" dirty="0" smtClean="0">
                <a:latin typeface="Menlo" charset="0"/>
                <a:ea typeface="Menlo" charset="0"/>
                <a:cs typeface="Menlo" charset="0"/>
              </a:rPr>
              <a:t>"</a:t>
            </a:r>
          </a:p>
          <a:p>
            <a:pPr lvl="2"/>
            <a:r>
              <a:rPr lang="en-US" dirty="0" smtClean="0">
                <a:ea typeface="Menlo" charset="0"/>
                <a:cs typeface="Menlo" charset="0"/>
              </a:rPr>
              <a:t>If your Java version is different, adjust accordingly</a:t>
            </a:r>
          </a:p>
          <a:p>
            <a:pPr lvl="1"/>
            <a:r>
              <a:rPr lang="en-US" dirty="0" smtClean="0">
                <a:ea typeface="Menlo" charset="0"/>
                <a:cs typeface="Menlo" charset="0"/>
              </a:rPr>
              <a:t>Use CTRL+O to save and CTRL+X to exit</a:t>
            </a:r>
          </a:p>
          <a:p>
            <a:pPr lvl="1"/>
            <a:r>
              <a:rPr lang="en-US" dirty="0" smtClean="0">
                <a:ea typeface="Menlo" charset="0"/>
                <a:cs typeface="Menlo" charset="0"/>
              </a:rPr>
              <a:t>Close and restart terminal then test Java installation</a:t>
            </a:r>
          </a:p>
          <a:p>
            <a:pPr lvl="2"/>
            <a:r>
              <a:rPr lang="en-US" dirty="0" smtClean="0">
                <a:ea typeface="Menlo" charset="0"/>
                <a:cs typeface="Menlo" charset="0"/>
              </a:rPr>
              <a:t>Terminal: </a:t>
            </a:r>
            <a:r>
              <a:rPr lang="en-US" dirty="0" err="1" smtClean="0">
                <a:latin typeface="Menlo" charset="0"/>
                <a:ea typeface="Menlo" charset="0"/>
                <a:cs typeface="Menlo" charset="0"/>
              </a:rPr>
              <a:t>javac</a:t>
            </a:r>
            <a:r>
              <a:rPr lang="en-US" dirty="0" smtClean="0">
                <a:latin typeface="Menlo" charset="0"/>
                <a:ea typeface="Menlo" charset="0"/>
                <a:cs typeface="Menlo" charset="0"/>
              </a:rPr>
              <a:t> -version</a:t>
            </a:r>
            <a:endParaRPr lang="en-US" dirty="0" smtClean="0">
              <a:ea typeface="Menlo" charset="0"/>
              <a:cs typeface="Menlo" charset="0"/>
            </a:endParaRPr>
          </a:p>
        </p:txBody>
      </p:sp>
    </p:spTree>
    <p:extLst>
      <p:ext uri="{BB962C8B-B14F-4D97-AF65-F5344CB8AC3E}">
        <p14:creationId xmlns:p14="http://schemas.microsoft.com/office/powerpoint/2010/main" val="94937975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810871" y="798425"/>
            <a:ext cx="8247530" cy="4832092"/>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spcAft>
                <a:spcPts val="0"/>
              </a:spcAft>
            </a:pPr>
            <a:r>
              <a:rPr lang="en-US" sz="1400" dirty="0">
                <a:latin typeface="Menlo" charset="0"/>
                <a:ea typeface="Menlo" charset="0"/>
                <a:cs typeface="Menlo" charset="0"/>
              </a:rPr>
              <a:t>package </a:t>
            </a:r>
            <a:r>
              <a:rPr lang="en-US" sz="1400" dirty="0" err="1">
                <a:latin typeface="Menlo" charset="0"/>
                <a:ea typeface="Menlo" charset="0"/>
                <a:cs typeface="Menlo" charset="0"/>
              </a:rPr>
              <a:t>tasklist</a:t>
            </a:r>
            <a:endParaRPr lang="en-US" sz="1400" dirty="0">
              <a:latin typeface="Menlo" charset="0"/>
              <a:ea typeface="Menlo" charset="0"/>
              <a:cs typeface="Menlo" charset="0"/>
            </a:endParaRPr>
          </a:p>
          <a:p>
            <a:pPr>
              <a:spcAft>
                <a:spcPts val="0"/>
              </a:spcAft>
            </a:pPr>
            <a:r>
              <a:rPr lang="en-US" sz="1400" dirty="0">
                <a:latin typeface="Menlo" charset="0"/>
                <a:ea typeface="Menlo" charset="0"/>
                <a:cs typeface="Menlo" charset="0"/>
              </a:rPr>
              <a:t>import </a:t>
            </a:r>
            <a:r>
              <a:rPr lang="en-US" sz="1400" dirty="0" err="1">
                <a:latin typeface="Menlo" charset="0"/>
                <a:ea typeface="Menlo" charset="0"/>
                <a:cs typeface="Menlo" charset="0"/>
              </a:rPr>
              <a:t>grails.rest.RestfulController</a:t>
            </a:r>
            <a:endParaRPr lang="en-US" sz="1400" dirty="0">
              <a:latin typeface="Menlo" charset="0"/>
              <a:ea typeface="Menlo" charset="0"/>
              <a:cs typeface="Menlo" charset="0"/>
            </a:endParaRPr>
          </a:p>
          <a:p>
            <a:pPr>
              <a:spcAft>
                <a:spcPts val="0"/>
              </a:spcAft>
            </a:pPr>
            <a:r>
              <a:rPr lang="en-US" sz="1400" dirty="0">
                <a:latin typeface="Menlo" charset="0"/>
                <a:ea typeface="Menlo" charset="0"/>
                <a:cs typeface="Menlo" charset="0"/>
              </a:rPr>
              <a:t> </a:t>
            </a:r>
          </a:p>
          <a:p>
            <a:pPr>
              <a:spcAft>
                <a:spcPts val="0"/>
              </a:spcAft>
            </a:pPr>
            <a:r>
              <a:rPr lang="en-US" sz="1400" dirty="0">
                <a:solidFill>
                  <a:schemeClr val="tx1">
                    <a:lumMod val="65000"/>
                  </a:schemeClr>
                </a:solidFill>
                <a:latin typeface="Menlo" charset="0"/>
                <a:ea typeface="Menlo" charset="0"/>
                <a:cs typeface="Menlo" charset="0"/>
              </a:rPr>
              <a:t>// Inheriting </a:t>
            </a:r>
            <a:r>
              <a:rPr lang="en-US" sz="1400" dirty="0" err="1">
                <a:solidFill>
                  <a:schemeClr val="tx1">
                    <a:lumMod val="65000"/>
                  </a:schemeClr>
                </a:solidFill>
                <a:latin typeface="Menlo" charset="0"/>
                <a:ea typeface="Menlo" charset="0"/>
                <a:cs typeface="Menlo" charset="0"/>
              </a:rPr>
              <a:t>RestfulController</a:t>
            </a:r>
            <a:r>
              <a:rPr lang="en-US" sz="1400" dirty="0">
                <a:solidFill>
                  <a:schemeClr val="tx1">
                    <a:lumMod val="65000"/>
                  </a:schemeClr>
                </a:solidFill>
                <a:latin typeface="Menlo" charset="0"/>
                <a:ea typeface="Menlo" charset="0"/>
                <a:cs typeface="Menlo" charset="0"/>
              </a:rPr>
              <a:t> provides all the default REST methods.</a:t>
            </a:r>
          </a:p>
          <a:p>
            <a:pPr>
              <a:spcAft>
                <a:spcPts val="0"/>
              </a:spcAft>
            </a:pPr>
            <a:r>
              <a:rPr lang="en-US" sz="1400" dirty="0">
                <a:solidFill>
                  <a:schemeClr val="tx1">
                    <a:lumMod val="65000"/>
                  </a:schemeClr>
                </a:solidFill>
                <a:latin typeface="Menlo" charset="0"/>
                <a:ea typeface="Menlo" charset="0"/>
                <a:cs typeface="Menlo" charset="0"/>
              </a:rPr>
              <a:t>// index, create, save, show, edit, update, delete</a:t>
            </a:r>
          </a:p>
          <a:p>
            <a:pPr>
              <a:spcAft>
                <a:spcPts val="0"/>
              </a:spcAft>
            </a:pPr>
            <a:r>
              <a:rPr lang="en-US" sz="1400" dirty="0">
                <a:solidFill>
                  <a:schemeClr val="tx1">
                    <a:lumMod val="65000"/>
                  </a:schemeClr>
                </a:solidFill>
                <a:latin typeface="Menlo" charset="0"/>
                <a:ea typeface="Menlo" charset="0"/>
                <a:cs typeface="Menlo" charset="0"/>
              </a:rPr>
              <a:t>// are all available by inheritance.</a:t>
            </a:r>
          </a:p>
          <a:p>
            <a:pPr>
              <a:spcAft>
                <a:spcPts val="0"/>
              </a:spcAft>
            </a:pPr>
            <a:r>
              <a:rPr lang="en-US" sz="1400" dirty="0">
                <a:latin typeface="Menlo" charset="0"/>
                <a:ea typeface="Menlo" charset="0"/>
                <a:cs typeface="Menlo" charset="0"/>
              </a:rPr>
              <a:t>class </a:t>
            </a:r>
            <a:r>
              <a:rPr lang="en-US" sz="1400" dirty="0" err="1">
                <a:latin typeface="Menlo" charset="0"/>
                <a:ea typeface="Menlo" charset="0"/>
                <a:cs typeface="Menlo" charset="0"/>
              </a:rPr>
              <a:t>TaskListController</a:t>
            </a:r>
            <a:r>
              <a:rPr lang="en-US" sz="1400" dirty="0">
                <a:latin typeface="Menlo" charset="0"/>
                <a:ea typeface="Menlo" charset="0"/>
                <a:cs typeface="Menlo" charset="0"/>
              </a:rPr>
              <a:t> extends </a:t>
            </a:r>
            <a:r>
              <a:rPr lang="en-US" sz="1400" dirty="0" err="1">
                <a:latin typeface="Menlo" charset="0"/>
                <a:ea typeface="Menlo" charset="0"/>
                <a:cs typeface="Menlo" charset="0"/>
              </a:rPr>
              <a:t>RestfulController</a:t>
            </a:r>
            <a:r>
              <a:rPr lang="en-US" sz="1400" dirty="0" smtClean="0">
                <a:latin typeface="Menlo" charset="0"/>
                <a:ea typeface="Menlo" charset="0"/>
                <a:cs typeface="Menlo" charset="0"/>
              </a:rPr>
              <a:t>{</a:t>
            </a:r>
          </a:p>
          <a:p>
            <a:pPr>
              <a:spcAft>
                <a:spcPts val="0"/>
              </a:spcAft>
            </a:pPr>
            <a:endParaRPr lang="en-US" sz="1400" dirty="0">
              <a:latin typeface="Menlo" charset="0"/>
              <a:ea typeface="Menlo" charset="0"/>
              <a:cs typeface="Menlo" charset="0"/>
            </a:endParaRPr>
          </a:p>
          <a:p>
            <a:pPr>
              <a:spcAft>
                <a:spcPts val="0"/>
              </a:spcAft>
            </a:pPr>
            <a:r>
              <a:rPr lang="en-US" sz="1400" dirty="0">
                <a:solidFill>
                  <a:schemeClr val="tx1">
                    <a:lumMod val="65000"/>
                  </a:schemeClr>
                </a:solidFill>
                <a:latin typeface="Menlo" charset="0"/>
                <a:ea typeface="Menlo" charset="0"/>
                <a:cs typeface="Menlo" charset="0"/>
              </a:rPr>
              <a:t>    // We need to indicate how this controller will respond</a:t>
            </a:r>
          </a:p>
          <a:p>
            <a:pPr>
              <a:spcAft>
                <a:spcPts val="0"/>
              </a:spcAft>
            </a:pPr>
            <a:r>
              <a:rPr lang="en-US" sz="1400" dirty="0">
                <a:solidFill>
                  <a:schemeClr val="tx1">
                    <a:lumMod val="65000"/>
                  </a:schemeClr>
                </a:solidFill>
                <a:latin typeface="Menlo" charset="0"/>
                <a:ea typeface="Menlo" charset="0"/>
                <a:cs typeface="Menlo" charset="0"/>
              </a:rPr>
              <a:t>    // to REST calls - we will almost always use JSON.</a:t>
            </a:r>
          </a:p>
          <a:p>
            <a:pPr>
              <a:spcAft>
                <a:spcPts val="0"/>
              </a:spcAft>
            </a:pPr>
            <a:r>
              <a:rPr lang="en-US" sz="1400" dirty="0">
                <a:latin typeface="Menlo" charset="0"/>
                <a:ea typeface="Menlo" charset="0"/>
                <a:cs typeface="Menlo" charset="0"/>
              </a:rPr>
              <a:t>    static </a:t>
            </a:r>
            <a:r>
              <a:rPr lang="en-US" sz="1400" dirty="0" err="1">
                <a:latin typeface="Menlo" charset="0"/>
                <a:ea typeface="Menlo" charset="0"/>
                <a:cs typeface="Menlo" charset="0"/>
              </a:rPr>
              <a:t>responseFormats</a:t>
            </a:r>
            <a:r>
              <a:rPr lang="en-US" sz="1400" dirty="0">
                <a:latin typeface="Menlo" charset="0"/>
                <a:ea typeface="Menlo" charset="0"/>
                <a:cs typeface="Menlo" charset="0"/>
              </a:rPr>
              <a:t> = ['</a:t>
            </a:r>
            <a:r>
              <a:rPr lang="en-US" sz="1400" dirty="0" err="1">
                <a:latin typeface="Menlo" charset="0"/>
                <a:ea typeface="Menlo" charset="0"/>
                <a:cs typeface="Menlo" charset="0"/>
              </a:rPr>
              <a:t>json</a:t>
            </a:r>
            <a:r>
              <a:rPr lang="en-US" sz="1400" dirty="0">
                <a:latin typeface="Menlo" charset="0"/>
                <a:ea typeface="Menlo" charset="0"/>
                <a:cs typeface="Menlo" charset="0"/>
              </a:rPr>
              <a:t>', 'xml']</a:t>
            </a:r>
          </a:p>
          <a:p>
            <a:pPr>
              <a:spcAft>
                <a:spcPts val="0"/>
              </a:spcAft>
            </a:pPr>
            <a:r>
              <a:rPr lang="en-US" sz="1400" dirty="0">
                <a:latin typeface="Menlo" charset="0"/>
                <a:ea typeface="Menlo" charset="0"/>
                <a:cs typeface="Menlo" charset="0"/>
              </a:rPr>
              <a:t> </a:t>
            </a:r>
          </a:p>
          <a:p>
            <a:pPr>
              <a:spcAft>
                <a:spcPts val="0"/>
              </a:spcAft>
            </a:pPr>
            <a:r>
              <a:rPr lang="en-US" sz="1400" dirty="0">
                <a:latin typeface="Menlo" charset="0"/>
                <a:ea typeface="Menlo" charset="0"/>
                <a:cs typeface="Menlo" charset="0"/>
              </a:rPr>
              <a:t>    </a:t>
            </a:r>
            <a:r>
              <a:rPr lang="en-US" sz="1400" dirty="0" err="1">
                <a:latin typeface="Menlo" charset="0"/>
                <a:ea typeface="Menlo" charset="0"/>
                <a:cs typeface="Menlo" charset="0"/>
              </a:rPr>
              <a:t>TaskListController</a:t>
            </a:r>
            <a:r>
              <a:rPr lang="en-US" sz="1400" dirty="0">
                <a:latin typeface="Menlo" charset="0"/>
                <a:ea typeface="Menlo" charset="0"/>
                <a:cs typeface="Menlo" charset="0"/>
              </a:rPr>
              <a:t>() {</a:t>
            </a:r>
          </a:p>
          <a:p>
            <a:pPr>
              <a:spcAft>
                <a:spcPts val="0"/>
              </a:spcAft>
            </a:pPr>
            <a:r>
              <a:rPr lang="en-US" sz="1400" dirty="0">
                <a:latin typeface="Menlo" charset="0"/>
                <a:ea typeface="Menlo" charset="0"/>
                <a:cs typeface="Menlo" charset="0"/>
              </a:rPr>
              <a:t>        super(</a:t>
            </a:r>
            <a:r>
              <a:rPr lang="en-US" sz="1400" dirty="0" err="1">
                <a:latin typeface="Menlo" charset="0"/>
                <a:ea typeface="Menlo" charset="0"/>
                <a:cs typeface="Menlo" charset="0"/>
              </a:rPr>
              <a:t>TaskList</a:t>
            </a:r>
            <a:r>
              <a:rPr lang="en-US" sz="1400" dirty="0">
                <a:latin typeface="Menlo" charset="0"/>
                <a:ea typeface="Menlo" charset="0"/>
                <a:cs typeface="Menlo" charset="0"/>
              </a:rPr>
              <a:t>)</a:t>
            </a:r>
          </a:p>
          <a:p>
            <a:pPr>
              <a:spcAft>
                <a:spcPts val="0"/>
              </a:spcAft>
            </a:pPr>
            <a:r>
              <a:rPr lang="en-US" sz="1400" dirty="0">
                <a:latin typeface="Menlo" charset="0"/>
                <a:ea typeface="Menlo" charset="0"/>
                <a:cs typeface="Menlo" charset="0"/>
              </a:rPr>
              <a:t>    }</a:t>
            </a:r>
          </a:p>
          <a:p>
            <a:pPr>
              <a:spcAft>
                <a:spcPts val="0"/>
              </a:spcAft>
            </a:pPr>
            <a:r>
              <a:rPr lang="en-US" sz="1400" dirty="0">
                <a:latin typeface="Menlo" charset="0"/>
                <a:ea typeface="Menlo" charset="0"/>
                <a:cs typeface="Menlo" charset="0"/>
              </a:rPr>
              <a:t> </a:t>
            </a:r>
          </a:p>
          <a:p>
            <a:pPr>
              <a:spcAft>
                <a:spcPts val="0"/>
              </a:spcAft>
            </a:pPr>
            <a:r>
              <a:rPr lang="en-US" sz="1400" dirty="0">
                <a:solidFill>
                  <a:schemeClr val="tx1">
                    <a:lumMod val="65000"/>
                  </a:schemeClr>
                </a:solidFill>
                <a:latin typeface="Menlo" charset="0"/>
                <a:ea typeface="Menlo" charset="0"/>
                <a:cs typeface="Menlo" charset="0"/>
              </a:rPr>
              <a:t>    // respond with all tasks in JSON - all tasks on all lists</a:t>
            </a:r>
          </a:p>
          <a:p>
            <a:pPr>
              <a:spcAft>
                <a:spcPts val="0"/>
              </a:spcAft>
            </a:pPr>
            <a:r>
              <a:rPr lang="en-US" sz="1400" dirty="0">
                <a:latin typeface="Menlo" charset="0"/>
                <a:ea typeface="Menlo" charset="0"/>
                <a:cs typeface="Menlo" charset="0"/>
              </a:rPr>
              <a:t>    </a:t>
            </a:r>
            <a:r>
              <a:rPr lang="en-US" sz="1400" dirty="0" err="1">
                <a:latin typeface="Menlo" charset="0"/>
                <a:ea typeface="Menlo" charset="0"/>
                <a:cs typeface="Menlo" charset="0"/>
              </a:rPr>
              <a:t>def</a:t>
            </a:r>
            <a:r>
              <a:rPr lang="en-US" sz="1400" dirty="0">
                <a:latin typeface="Menlo" charset="0"/>
                <a:ea typeface="Menlo" charset="0"/>
                <a:cs typeface="Menlo" charset="0"/>
              </a:rPr>
              <a:t> </a:t>
            </a:r>
            <a:r>
              <a:rPr lang="en-US" sz="1400" dirty="0" err="1">
                <a:latin typeface="Menlo" charset="0"/>
                <a:ea typeface="Menlo" charset="0"/>
                <a:cs typeface="Menlo" charset="0"/>
              </a:rPr>
              <a:t>getAllTaskLists</a:t>
            </a:r>
            <a:r>
              <a:rPr lang="en-US" sz="1400" dirty="0">
                <a:latin typeface="Menlo" charset="0"/>
                <a:ea typeface="Menlo" charset="0"/>
                <a:cs typeface="Menlo" charset="0"/>
              </a:rPr>
              <a:t>(){</a:t>
            </a:r>
          </a:p>
          <a:p>
            <a:pPr>
              <a:spcAft>
                <a:spcPts val="0"/>
              </a:spcAft>
            </a:pPr>
            <a:r>
              <a:rPr lang="en-US" sz="1400" dirty="0">
                <a:latin typeface="Menlo" charset="0"/>
                <a:ea typeface="Menlo" charset="0"/>
                <a:cs typeface="Menlo" charset="0"/>
              </a:rPr>
              <a:t>        respond </a:t>
            </a:r>
            <a:r>
              <a:rPr lang="en-US" sz="1400" dirty="0" err="1">
                <a:latin typeface="Menlo" charset="0"/>
                <a:ea typeface="Menlo" charset="0"/>
                <a:cs typeface="Menlo" charset="0"/>
              </a:rPr>
              <a:t>TaskList.findAll</a:t>
            </a:r>
            <a:r>
              <a:rPr lang="en-US" sz="1400" dirty="0">
                <a:latin typeface="Menlo" charset="0"/>
                <a:ea typeface="Menlo" charset="0"/>
                <a:cs typeface="Menlo" charset="0"/>
              </a:rPr>
              <a:t>()</a:t>
            </a:r>
          </a:p>
          <a:p>
            <a:pPr>
              <a:spcAft>
                <a:spcPts val="0"/>
              </a:spcAft>
            </a:pPr>
            <a:r>
              <a:rPr lang="en-US" sz="1400" dirty="0">
                <a:latin typeface="Menlo" charset="0"/>
                <a:ea typeface="Menlo" charset="0"/>
                <a:cs typeface="Menlo" charset="0"/>
              </a:rPr>
              <a:t>    }</a:t>
            </a:r>
          </a:p>
          <a:p>
            <a:pPr>
              <a:spcAft>
                <a:spcPts val="0"/>
              </a:spcAft>
            </a:pPr>
            <a:r>
              <a:rPr lang="en-US" sz="1400" dirty="0">
                <a:latin typeface="Menlo" charset="0"/>
                <a:ea typeface="Menlo" charset="0"/>
                <a:cs typeface="Menlo" charset="0"/>
              </a:rPr>
              <a:t> </a:t>
            </a:r>
          </a:p>
          <a:p>
            <a:pPr>
              <a:spcAft>
                <a:spcPts val="0"/>
              </a:spcAft>
            </a:pPr>
            <a:r>
              <a:rPr lang="en-US" sz="1400" dirty="0">
                <a:latin typeface="Menlo" charset="0"/>
                <a:ea typeface="Menlo" charset="0"/>
                <a:cs typeface="Menlo" charset="0"/>
              </a:rPr>
              <a:t>}</a:t>
            </a:r>
            <a:endParaRPr lang="en-US" sz="1400" dirty="0">
              <a:effectLst/>
              <a:latin typeface="Menlo" charset="0"/>
              <a:ea typeface="Menlo" charset="0"/>
              <a:cs typeface="Menlo" charset="0"/>
            </a:endParaRPr>
          </a:p>
        </p:txBody>
      </p:sp>
    </p:spTree>
    <p:extLst>
      <p:ext uri="{BB962C8B-B14F-4D97-AF65-F5344CB8AC3E}">
        <p14:creationId xmlns:p14="http://schemas.microsoft.com/office/powerpoint/2010/main" val="127072484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Initializing domain class data</a:t>
            </a:r>
            <a:endParaRPr lang="en-US" dirty="0"/>
          </a:p>
        </p:txBody>
      </p:sp>
      <p:sp>
        <p:nvSpPr>
          <p:cNvPr id="3" name="Content Placeholder 2"/>
          <p:cNvSpPr>
            <a:spLocks noGrp="1"/>
          </p:cNvSpPr>
          <p:nvPr>
            <p:ph idx="1"/>
          </p:nvPr>
        </p:nvSpPr>
        <p:spPr>
          <a:xfrm>
            <a:off x="1141412" y="2249486"/>
            <a:ext cx="9905999" cy="3968433"/>
          </a:xfrm>
        </p:spPr>
        <p:txBody>
          <a:bodyPr>
            <a:normAutofit lnSpcReduction="10000"/>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smtClean="0">
                <a:ea typeface="Menlo" charset="0"/>
                <a:cs typeface="Menlo" charset="0"/>
              </a:rPr>
              <a:t>In development mode, Grails maintains a kind of database of domain class instances in memory.</a:t>
            </a:r>
          </a:p>
          <a:p>
            <a:pPr marL="0" marR="0" lvl="0" indent="0" defTabSz="914400" eaLnBrk="1" fontAlgn="auto" latinLnBrk="0" hangingPunct="1">
              <a:lnSpc>
                <a:spcPct val="100000"/>
              </a:lnSpc>
              <a:spcBef>
                <a:spcPts val="0"/>
              </a:spcBef>
              <a:spcAft>
                <a:spcPts val="0"/>
              </a:spcAft>
              <a:buClrTx/>
              <a:buSzTx/>
              <a:buFontTx/>
              <a:buNone/>
              <a:tabLst/>
              <a:defRPr/>
            </a:pPr>
            <a:endParaRPr lang="en-US" dirty="0">
              <a:ea typeface="Menlo" charset="0"/>
              <a:cs typeface="Menlo" charset="0"/>
            </a:endParaRPr>
          </a:p>
          <a:p>
            <a:pPr marL="0" marR="0" lvl="0" indent="0" defTabSz="914400" eaLnBrk="1" fontAlgn="auto" latinLnBrk="0" hangingPunct="1">
              <a:lnSpc>
                <a:spcPct val="100000"/>
              </a:lnSpc>
              <a:spcBef>
                <a:spcPts val="0"/>
              </a:spcBef>
              <a:spcAft>
                <a:spcPts val="0"/>
              </a:spcAft>
              <a:buClrTx/>
              <a:buSzTx/>
              <a:buFontTx/>
              <a:buNone/>
              <a:tabLst/>
              <a:defRPr/>
            </a:pPr>
            <a:r>
              <a:rPr lang="en-US" dirty="0" smtClean="0">
                <a:ea typeface="Menlo" charset="0"/>
                <a:cs typeface="Menlo" charset="0"/>
              </a:rPr>
              <a:t>On launch, we can have Grails populate this database with domain class instances for testing.</a:t>
            </a:r>
          </a:p>
          <a:p>
            <a:pPr marL="0" marR="0" lvl="0" indent="0" defTabSz="914400" eaLnBrk="1" fontAlgn="auto" latinLnBrk="0" hangingPunct="1">
              <a:lnSpc>
                <a:spcPct val="100000"/>
              </a:lnSpc>
              <a:spcBef>
                <a:spcPts val="0"/>
              </a:spcBef>
              <a:spcAft>
                <a:spcPts val="0"/>
              </a:spcAft>
              <a:buClrTx/>
              <a:buSzTx/>
              <a:buFontTx/>
              <a:buNone/>
              <a:tabLst/>
              <a:defRPr/>
            </a:pPr>
            <a:endParaRPr lang="en-US" dirty="0">
              <a:ea typeface="Menlo" charset="0"/>
              <a:cs typeface="Menlo" charset="0"/>
            </a:endParaRPr>
          </a:p>
          <a:p>
            <a:pPr marL="0" marR="0" lvl="0" indent="0" defTabSz="914400" eaLnBrk="1" fontAlgn="auto" latinLnBrk="0" hangingPunct="1">
              <a:lnSpc>
                <a:spcPct val="100000"/>
              </a:lnSpc>
              <a:spcBef>
                <a:spcPts val="0"/>
              </a:spcBef>
              <a:spcAft>
                <a:spcPts val="0"/>
              </a:spcAft>
              <a:buClrTx/>
              <a:buSzTx/>
              <a:buFontTx/>
              <a:buNone/>
              <a:tabLst/>
              <a:defRPr/>
            </a:pPr>
            <a:r>
              <a:rPr lang="en-US" dirty="0" smtClean="0">
                <a:ea typeface="Menlo" charset="0"/>
                <a:cs typeface="Menlo" charset="0"/>
              </a:rPr>
              <a:t>Later on, of course, we will be configuring Grails to get this data from an actual database.</a:t>
            </a:r>
          </a:p>
          <a:p>
            <a:pPr marL="0" marR="0" lvl="0" indent="0" defTabSz="914400" eaLnBrk="1" fontAlgn="auto" latinLnBrk="0" hangingPunct="1">
              <a:lnSpc>
                <a:spcPct val="100000"/>
              </a:lnSpc>
              <a:spcBef>
                <a:spcPts val="0"/>
              </a:spcBef>
              <a:spcAft>
                <a:spcPts val="0"/>
              </a:spcAft>
              <a:buClrTx/>
              <a:buSzTx/>
              <a:buFontTx/>
              <a:buNone/>
              <a:tabLst/>
              <a:defRPr/>
            </a:pPr>
            <a:endParaRPr lang="en-US" dirty="0">
              <a:ea typeface="Menlo" charset="0"/>
              <a:cs typeface="Menlo" charset="0"/>
            </a:endParaRPr>
          </a:p>
          <a:p>
            <a:pPr marL="0" marR="0" lvl="0" indent="0" defTabSz="914400" eaLnBrk="1" fontAlgn="auto" latinLnBrk="0" hangingPunct="1">
              <a:lnSpc>
                <a:spcPct val="100000"/>
              </a:lnSpc>
              <a:spcBef>
                <a:spcPts val="0"/>
              </a:spcBef>
              <a:spcAft>
                <a:spcPts val="0"/>
              </a:spcAft>
              <a:buClrTx/>
              <a:buSzTx/>
              <a:buFontTx/>
              <a:buNone/>
              <a:tabLst/>
              <a:defRPr/>
            </a:pPr>
            <a:r>
              <a:rPr lang="en-US" dirty="0" smtClean="0">
                <a:ea typeface="Menlo" charset="0"/>
                <a:cs typeface="Menlo" charset="0"/>
              </a:rPr>
              <a:t>For now, let’s add code to our program that initializes the in-memory ‘database’.</a:t>
            </a:r>
            <a:endParaRPr lang="en-US" dirty="0">
              <a:ea typeface="Menlo" charset="0"/>
              <a:cs typeface="Menlo" charset="0"/>
            </a:endParaRPr>
          </a:p>
        </p:txBody>
      </p:sp>
    </p:spTree>
    <p:extLst>
      <p:ext uri="{BB962C8B-B14F-4D97-AF65-F5344CB8AC3E}">
        <p14:creationId xmlns:p14="http://schemas.microsoft.com/office/powerpoint/2010/main" val="214337191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Initializing domain class data</a:t>
            </a:r>
            <a:endParaRPr lang="en-US" dirty="0"/>
          </a:p>
        </p:txBody>
      </p:sp>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smtClean="0"/>
              <a:t>./</a:t>
            </a:r>
            <a:r>
              <a:rPr lang="en-US" dirty="0" err="1" smtClean="0"/>
              <a:t>init</a:t>
            </a:r>
            <a:r>
              <a:rPr lang="en-US" dirty="0" smtClean="0"/>
              <a:t>/</a:t>
            </a:r>
            <a:r>
              <a:rPr lang="en-US" dirty="0" err="1" smtClean="0"/>
              <a:t>tasklist</a:t>
            </a:r>
            <a:r>
              <a:rPr lang="en-US" dirty="0" smtClean="0"/>
              <a:t>/</a:t>
            </a:r>
            <a:r>
              <a:rPr lang="en-US" dirty="0" err="1" smtClean="0"/>
              <a:t>BootStrap.groovy</a:t>
            </a:r>
            <a:endParaRPr lang="en-US" dirty="0" smtClean="0"/>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defTabSz="914400" eaLnBrk="1" fontAlgn="auto" latinLnBrk="0" hangingPunct="1">
              <a:lnSpc>
                <a:spcPct val="100000"/>
              </a:lnSpc>
              <a:spcBef>
                <a:spcPts val="0"/>
              </a:spcBef>
              <a:spcAft>
                <a:spcPts val="0"/>
              </a:spcAft>
              <a:buClrTx/>
              <a:buSzTx/>
              <a:buFontTx/>
              <a:buNone/>
              <a:tabLst/>
              <a:defRPr/>
            </a:pPr>
            <a:r>
              <a:rPr lang="en-US" dirty="0" err="1" smtClean="0">
                <a:latin typeface="Menlo" charset="0"/>
                <a:ea typeface="Menlo" charset="0"/>
                <a:cs typeface="Menlo" charset="0"/>
              </a:rPr>
              <a:t>init</a:t>
            </a:r>
            <a:r>
              <a:rPr lang="en-US" dirty="0" smtClean="0"/>
              <a:t> method can be used to initialize domain objects</a:t>
            </a:r>
            <a:endParaRPr lang="en-US" dirty="0">
              <a:latin typeface="Menlo" charset="0"/>
              <a:ea typeface="Menlo" charset="0"/>
              <a:cs typeface="Menlo" charset="0"/>
            </a:endParaRPr>
          </a:p>
        </p:txBody>
      </p:sp>
    </p:spTree>
    <p:extLst>
      <p:ext uri="{BB962C8B-B14F-4D97-AF65-F5344CB8AC3E}">
        <p14:creationId xmlns:p14="http://schemas.microsoft.com/office/powerpoint/2010/main" val="32007917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4099" y="1165534"/>
            <a:ext cx="9864762" cy="4185761"/>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spcAft>
                <a:spcPts val="0"/>
              </a:spcAft>
            </a:pPr>
            <a:r>
              <a:rPr lang="en-US" sz="1400" dirty="0">
                <a:latin typeface="Menlo" charset="0"/>
                <a:ea typeface="Menlo" charset="0"/>
                <a:cs typeface="Menlo" charset="0"/>
              </a:rPr>
              <a:t>package </a:t>
            </a:r>
            <a:r>
              <a:rPr lang="en-US" sz="1400" dirty="0" err="1">
                <a:latin typeface="Menlo" charset="0"/>
                <a:ea typeface="Menlo" charset="0"/>
                <a:cs typeface="Menlo" charset="0"/>
              </a:rPr>
              <a:t>tasklist</a:t>
            </a:r>
            <a:endParaRPr lang="en-US" sz="1400" dirty="0">
              <a:latin typeface="Menlo" charset="0"/>
              <a:ea typeface="Menlo" charset="0"/>
              <a:cs typeface="Menlo" charset="0"/>
            </a:endParaRPr>
          </a:p>
          <a:p>
            <a:pPr>
              <a:spcAft>
                <a:spcPts val="0"/>
              </a:spcAft>
            </a:pPr>
            <a:r>
              <a:rPr lang="en-US" sz="1400" dirty="0">
                <a:latin typeface="Menlo" charset="0"/>
                <a:ea typeface="Menlo" charset="0"/>
                <a:cs typeface="Menlo" charset="0"/>
              </a:rPr>
              <a:t> </a:t>
            </a:r>
          </a:p>
          <a:p>
            <a:pPr>
              <a:spcAft>
                <a:spcPts val="0"/>
              </a:spcAft>
            </a:pPr>
            <a:r>
              <a:rPr lang="en-US" sz="1400" dirty="0">
                <a:latin typeface="Menlo" charset="0"/>
                <a:ea typeface="Menlo" charset="0"/>
                <a:cs typeface="Menlo" charset="0"/>
              </a:rPr>
              <a:t>class </a:t>
            </a:r>
            <a:r>
              <a:rPr lang="en-US" sz="1400" dirty="0" err="1">
                <a:latin typeface="Menlo" charset="0"/>
                <a:ea typeface="Menlo" charset="0"/>
                <a:cs typeface="Menlo" charset="0"/>
              </a:rPr>
              <a:t>BootStrap</a:t>
            </a:r>
            <a:r>
              <a:rPr lang="en-US" sz="1400" dirty="0">
                <a:latin typeface="Menlo" charset="0"/>
                <a:ea typeface="Menlo" charset="0"/>
                <a:cs typeface="Menlo" charset="0"/>
              </a:rPr>
              <a:t> {</a:t>
            </a:r>
          </a:p>
          <a:p>
            <a:pPr>
              <a:spcAft>
                <a:spcPts val="0"/>
              </a:spcAft>
            </a:pPr>
            <a:r>
              <a:rPr lang="en-US" sz="1400" dirty="0">
                <a:latin typeface="Menlo" charset="0"/>
                <a:ea typeface="Menlo" charset="0"/>
                <a:cs typeface="Menlo" charset="0"/>
              </a:rPr>
              <a:t> </a:t>
            </a:r>
          </a:p>
          <a:p>
            <a:pPr>
              <a:spcAft>
                <a:spcPts val="0"/>
              </a:spcAft>
            </a:pPr>
            <a:r>
              <a:rPr lang="en-US" sz="1400" dirty="0">
                <a:latin typeface="Menlo" charset="0"/>
                <a:ea typeface="Menlo" charset="0"/>
                <a:cs typeface="Menlo" charset="0"/>
              </a:rPr>
              <a:t>    </a:t>
            </a:r>
            <a:r>
              <a:rPr lang="en-US" sz="1400" dirty="0" err="1">
                <a:latin typeface="Menlo" charset="0"/>
                <a:ea typeface="Menlo" charset="0"/>
                <a:cs typeface="Menlo" charset="0"/>
              </a:rPr>
              <a:t>def</a:t>
            </a:r>
            <a:r>
              <a:rPr lang="en-US" sz="1400" dirty="0">
                <a:latin typeface="Menlo" charset="0"/>
                <a:ea typeface="Menlo" charset="0"/>
                <a:cs typeface="Menlo" charset="0"/>
              </a:rPr>
              <a:t> </a:t>
            </a:r>
            <a:r>
              <a:rPr lang="en-US" sz="1400" dirty="0" err="1">
                <a:latin typeface="Menlo" charset="0"/>
                <a:ea typeface="Menlo" charset="0"/>
                <a:cs typeface="Menlo" charset="0"/>
              </a:rPr>
              <a:t>init</a:t>
            </a:r>
            <a:r>
              <a:rPr lang="en-US" sz="1400" dirty="0">
                <a:latin typeface="Menlo" charset="0"/>
                <a:ea typeface="Menlo" charset="0"/>
                <a:cs typeface="Menlo" charset="0"/>
              </a:rPr>
              <a:t> = { </a:t>
            </a:r>
            <a:r>
              <a:rPr lang="en-US" sz="1400" dirty="0" err="1">
                <a:latin typeface="Menlo" charset="0"/>
                <a:ea typeface="Menlo" charset="0"/>
                <a:cs typeface="Menlo" charset="0"/>
              </a:rPr>
              <a:t>servletContext</a:t>
            </a:r>
            <a:r>
              <a:rPr lang="en-US" sz="1400" dirty="0">
                <a:latin typeface="Menlo" charset="0"/>
                <a:ea typeface="Menlo" charset="0"/>
                <a:cs typeface="Menlo" charset="0"/>
              </a:rPr>
              <a:t> -&gt;</a:t>
            </a:r>
          </a:p>
          <a:p>
            <a:pPr>
              <a:spcAft>
                <a:spcPts val="0"/>
              </a:spcAft>
            </a:pPr>
            <a:r>
              <a:rPr lang="en-US" sz="1400" dirty="0">
                <a:solidFill>
                  <a:schemeClr val="tx1">
                    <a:lumMod val="65000"/>
                  </a:schemeClr>
                </a:solidFill>
                <a:latin typeface="Menlo" charset="0"/>
                <a:ea typeface="Menlo" charset="0"/>
                <a:cs typeface="Menlo" charset="0"/>
              </a:rPr>
              <a:t>        // Looping sorcery - the variable 'it' corresponds to the iteration number</a:t>
            </a:r>
          </a:p>
          <a:p>
            <a:pPr>
              <a:spcAft>
                <a:spcPts val="0"/>
              </a:spcAft>
            </a:pPr>
            <a:r>
              <a:rPr lang="en-US" sz="1400" dirty="0">
                <a:solidFill>
                  <a:schemeClr val="tx1">
                    <a:lumMod val="65000"/>
                  </a:schemeClr>
                </a:solidFill>
                <a:latin typeface="Menlo" charset="0"/>
                <a:ea typeface="Menlo" charset="0"/>
                <a:cs typeface="Menlo" charset="0"/>
              </a:rPr>
              <a:t>        // The fields from the to-do domain class are assigned by label</a:t>
            </a:r>
          </a:p>
          <a:p>
            <a:pPr>
              <a:spcAft>
                <a:spcPts val="0"/>
              </a:spcAft>
            </a:pPr>
            <a:r>
              <a:rPr lang="en-US" sz="1400" dirty="0">
                <a:latin typeface="Menlo" charset="0"/>
                <a:ea typeface="Menlo" charset="0"/>
                <a:cs typeface="Menlo" charset="0"/>
              </a:rPr>
              <a:t> </a:t>
            </a:r>
          </a:p>
          <a:p>
            <a:pPr>
              <a:spcAft>
                <a:spcPts val="0"/>
              </a:spcAft>
            </a:pPr>
            <a:r>
              <a:rPr lang="en-US" sz="1400" dirty="0">
                <a:solidFill>
                  <a:schemeClr val="tx1">
                    <a:lumMod val="65000"/>
                  </a:schemeClr>
                </a:solidFill>
                <a:latin typeface="Menlo" charset="0"/>
                <a:ea typeface="Menlo" charset="0"/>
                <a:cs typeface="Menlo" charset="0"/>
              </a:rPr>
              <a:t>        // Initialize an empty task list</a:t>
            </a:r>
          </a:p>
          <a:p>
            <a:pPr>
              <a:spcAft>
                <a:spcPts val="0"/>
              </a:spcAft>
            </a:pPr>
            <a:r>
              <a:rPr lang="en-US" sz="1400" dirty="0" smtClean="0">
                <a:latin typeface="Menlo" charset="0"/>
                <a:ea typeface="Menlo" charset="0"/>
                <a:cs typeface="Menlo" charset="0"/>
              </a:rPr>
              <a:t>        </a:t>
            </a:r>
            <a:r>
              <a:rPr lang="en-US" sz="1400" dirty="0" err="1">
                <a:latin typeface="Menlo" charset="0"/>
                <a:ea typeface="Menlo" charset="0"/>
                <a:cs typeface="Menlo" charset="0"/>
              </a:rPr>
              <a:t>def</a:t>
            </a:r>
            <a:r>
              <a:rPr lang="en-US" sz="1400" dirty="0">
                <a:latin typeface="Menlo" charset="0"/>
                <a:ea typeface="Menlo" charset="0"/>
                <a:cs typeface="Menlo" charset="0"/>
              </a:rPr>
              <a:t> </a:t>
            </a:r>
            <a:r>
              <a:rPr lang="en-US" sz="1400" dirty="0" err="1">
                <a:latin typeface="Menlo" charset="0"/>
                <a:ea typeface="Menlo" charset="0"/>
                <a:cs typeface="Menlo" charset="0"/>
              </a:rPr>
              <a:t>myTaskList</a:t>
            </a:r>
            <a:r>
              <a:rPr lang="en-US" sz="1400" dirty="0">
                <a:latin typeface="Menlo" charset="0"/>
                <a:ea typeface="Menlo" charset="0"/>
                <a:cs typeface="Menlo" charset="0"/>
              </a:rPr>
              <a:t> = new </a:t>
            </a:r>
            <a:r>
              <a:rPr lang="en-US" sz="1400" dirty="0" err="1">
                <a:latin typeface="Menlo" charset="0"/>
                <a:ea typeface="Menlo" charset="0"/>
                <a:cs typeface="Menlo" charset="0"/>
              </a:rPr>
              <a:t>TaskList</a:t>
            </a:r>
            <a:r>
              <a:rPr lang="en-US" sz="1400" dirty="0">
                <a:latin typeface="Menlo" charset="0"/>
                <a:ea typeface="Menlo" charset="0"/>
                <a:cs typeface="Menlo" charset="0"/>
              </a:rPr>
              <a:t>(name: "</a:t>
            </a:r>
            <a:r>
              <a:rPr lang="en-US" sz="1400" dirty="0" smtClean="0">
                <a:latin typeface="Menlo" charset="0"/>
                <a:ea typeface="Menlo" charset="0"/>
                <a:cs typeface="Menlo" charset="0"/>
              </a:rPr>
              <a:t>Ethan's </a:t>
            </a:r>
            <a:r>
              <a:rPr lang="en-US" sz="1400" dirty="0">
                <a:latin typeface="Menlo" charset="0"/>
                <a:ea typeface="Menlo" charset="0"/>
                <a:cs typeface="Menlo" charset="0"/>
              </a:rPr>
              <a:t>List").</a:t>
            </a:r>
            <a:r>
              <a:rPr lang="en-US" sz="1400" b="1" dirty="0">
                <a:solidFill>
                  <a:srgbClr val="FF0000"/>
                </a:solidFill>
                <a:latin typeface="Menlo" charset="0"/>
                <a:ea typeface="Menlo" charset="0"/>
                <a:cs typeface="Menlo" charset="0"/>
              </a:rPr>
              <a:t>save()</a:t>
            </a:r>
          </a:p>
          <a:p>
            <a:pPr>
              <a:spcAft>
                <a:spcPts val="0"/>
              </a:spcAft>
            </a:pPr>
            <a:r>
              <a:rPr lang="en-US" sz="1400" dirty="0">
                <a:latin typeface="Menlo" charset="0"/>
                <a:ea typeface="Menlo" charset="0"/>
                <a:cs typeface="Menlo" charset="0"/>
              </a:rPr>
              <a:t> </a:t>
            </a:r>
          </a:p>
          <a:p>
            <a:pPr>
              <a:spcAft>
                <a:spcPts val="0"/>
              </a:spcAft>
            </a:pPr>
            <a:r>
              <a:rPr lang="en-US" sz="1400" dirty="0">
                <a:solidFill>
                  <a:schemeClr val="tx1">
                    <a:lumMod val="65000"/>
                  </a:schemeClr>
                </a:solidFill>
                <a:latin typeface="Menlo" charset="0"/>
                <a:ea typeface="Menlo" charset="0"/>
                <a:cs typeface="Menlo" charset="0"/>
              </a:rPr>
              <a:t>        //Add 5 items to that task list!</a:t>
            </a:r>
          </a:p>
          <a:p>
            <a:pPr>
              <a:spcAft>
                <a:spcPts val="0"/>
              </a:spcAft>
            </a:pPr>
            <a:r>
              <a:rPr lang="en-US" sz="1400" dirty="0" smtClean="0">
                <a:latin typeface="Menlo" charset="0"/>
                <a:ea typeface="Menlo" charset="0"/>
                <a:cs typeface="Menlo" charset="0"/>
              </a:rPr>
              <a:t>        </a:t>
            </a:r>
            <a:r>
              <a:rPr lang="en-US" sz="1400" dirty="0">
                <a:latin typeface="Menlo" charset="0"/>
                <a:ea typeface="Menlo" charset="0"/>
                <a:cs typeface="Menlo" charset="0"/>
              </a:rPr>
              <a:t>5.times{</a:t>
            </a:r>
          </a:p>
          <a:p>
            <a:pPr>
              <a:spcAft>
                <a:spcPts val="0"/>
              </a:spcAft>
            </a:pPr>
            <a:r>
              <a:rPr lang="en-US" sz="1400" dirty="0" smtClean="0">
                <a:latin typeface="Menlo" charset="0"/>
                <a:ea typeface="Menlo" charset="0"/>
                <a:cs typeface="Menlo" charset="0"/>
              </a:rPr>
              <a:t>            </a:t>
            </a:r>
            <a:r>
              <a:rPr lang="en-US" sz="1400" dirty="0">
                <a:latin typeface="Menlo" charset="0"/>
                <a:ea typeface="Menlo" charset="0"/>
                <a:cs typeface="Menlo" charset="0"/>
              </a:rPr>
              <a:t>new Task(name: "Task ${it+1}", </a:t>
            </a:r>
            <a:r>
              <a:rPr lang="en-US" sz="1400" dirty="0" err="1">
                <a:latin typeface="Menlo" charset="0"/>
                <a:ea typeface="Menlo" charset="0"/>
                <a:cs typeface="Menlo" charset="0"/>
              </a:rPr>
              <a:t>taskList</a:t>
            </a:r>
            <a:r>
              <a:rPr lang="en-US" sz="1400" dirty="0">
                <a:latin typeface="Menlo" charset="0"/>
                <a:ea typeface="Menlo" charset="0"/>
                <a:cs typeface="Menlo" charset="0"/>
              </a:rPr>
              <a:t>: </a:t>
            </a:r>
            <a:r>
              <a:rPr lang="en-US" sz="1400" dirty="0" err="1">
                <a:latin typeface="Menlo" charset="0"/>
                <a:ea typeface="Menlo" charset="0"/>
                <a:cs typeface="Menlo" charset="0"/>
              </a:rPr>
              <a:t>myTaskList</a:t>
            </a:r>
            <a:r>
              <a:rPr lang="en-US" sz="1400" dirty="0">
                <a:latin typeface="Menlo" charset="0"/>
                <a:ea typeface="Menlo" charset="0"/>
                <a:cs typeface="Menlo" charset="0"/>
              </a:rPr>
              <a:t>).</a:t>
            </a:r>
            <a:r>
              <a:rPr lang="en-US" sz="1400" b="1" dirty="0">
                <a:solidFill>
                  <a:srgbClr val="FF0000"/>
                </a:solidFill>
                <a:latin typeface="Menlo" charset="0"/>
                <a:ea typeface="Menlo" charset="0"/>
                <a:cs typeface="Menlo" charset="0"/>
              </a:rPr>
              <a:t>save()</a:t>
            </a:r>
          </a:p>
          <a:p>
            <a:pPr>
              <a:spcAft>
                <a:spcPts val="0"/>
              </a:spcAft>
            </a:pPr>
            <a:r>
              <a:rPr lang="en-US" sz="1400" dirty="0">
                <a:latin typeface="Menlo" charset="0"/>
                <a:ea typeface="Menlo" charset="0"/>
                <a:cs typeface="Menlo" charset="0"/>
              </a:rPr>
              <a:t> </a:t>
            </a:r>
            <a:r>
              <a:rPr lang="en-US" sz="1400" dirty="0" smtClean="0">
                <a:latin typeface="Menlo" charset="0"/>
                <a:ea typeface="Menlo" charset="0"/>
                <a:cs typeface="Menlo" charset="0"/>
              </a:rPr>
              <a:t>       </a:t>
            </a:r>
            <a:r>
              <a:rPr lang="en-US" sz="1400" dirty="0">
                <a:latin typeface="Menlo" charset="0"/>
                <a:ea typeface="Menlo" charset="0"/>
                <a:cs typeface="Menlo" charset="0"/>
              </a:rPr>
              <a:t>}</a:t>
            </a:r>
          </a:p>
          <a:p>
            <a:pPr>
              <a:spcAft>
                <a:spcPts val="0"/>
              </a:spcAft>
            </a:pPr>
            <a:r>
              <a:rPr lang="en-US" sz="1400" dirty="0">
                <a:latin typeface="Menlo" charset="0"/>
                <a:ea typeface="Menlo" charset="0"/>
                <a:cs typeface="Menlo" charset="0"/>
              </a:rPr>
              <a:t>    }</a:t>
            </a:r>
          </a:p>
          <a:p>
            <a:pPr>
              <a:spcAft>
                <a:spcPts val="0"/>
              </a:spcAft>
            </a:pPr>
            <a:r>
              <a:rPr lang="en-US" sz="1400" dirty="0">
                <a:latin typeface="Menlo" charset="0"/>
                <a:ea typeface="Menlo" charset="0"/>
                <a:cs typeface="Menlo" charset="0"/>
              </a:rPr>
              <a:t>    </a:t>
            </a:r>
            <a:r>
              <a:rPr lang="en-US" sz="1400" dirty="0" err="1">
                <a:latin typeface="Menlo" charset="0"/>
                <a:ea typeface="Menlo" charset="0"/>
                <a:cs typeface="Menlo" charset="0"/>
              </a:rPr>
              <a:t>def</a:t>
            </a:r>
            <a:r>
              <a:rPr lang="en-US" sz="1400" dirty="0">
                <a:latin typeface="Menlo" charset="0"/>
                <a:ea typeface="Menlo" charset="0"/>
                <a:cs typeface="Menlo" charset="0"/>
              </a:rPr>
              <a:t> destroy = {</a:t>
            </a:r>
          </a:p>
          <a:p>
            <a:pPr>
              <a:spcAft>
                <a:spcPts val="0"/>
              </a:spcAft>
            </a:pPr>
            <a:r>
              <a:rPr lang="en-US" sz="1400" dirty="0">
                <a:latin typeface="Menlo" charset="0"/>
                <a:ea typeface="Menlo" charset="0"/>
                <a:cs typeface="Menlo" charset="0"/>
              </a:rPr>
              <a:t>    }</a:t>
            </a:r>
          </a:p>
          <a:p>
            <a:pPr>
              <a:spcAft>
                <a:spcPts val="0"/>
              </a:spcAft>
            </a:pPr>
            <a:r>
              <a:rPr lang="en-US" sz="1400" dirty="0">
                <a:latin typeface="Menlo" charset="0"/>
                <a:ea typeface="Menlo" charset="0"/>
                <a:cs typeface="Menlo" charset="0"/>
              </a:rPr>
              <a:t>}</a:t>
            </a:r>
            <a:endParaRPr lang="en-US" sz="1400" dirty="0">
              <a:effectLst/>
              <a:latin typeface="Menlo" charset="0"/>
              <a:ea typeface="Menlo" charset="0"/>
              <a:cs typeface="Menlo" charset="0"/>
            </a:endParaRPr>
          </a:p>
        </p:txBody>
      </p:sp>
    </p:spTree>
    <p:extLst>
      <p:ext uri="{BB962C8B-B14F-4D97-AF65-F5344CB8AC3E}">
        <p14:creationId xmlns:p14="http://schemas.microsoft.com/office/powerpoint/2010/main" val="11825113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Testing our Controller</a:t>
            </a:r>
            <a:endParaRPr lang="en-US" dirty="0"/>
          </a:p>
        </p:txBody>
      </p:sp>
      <p:sp>
        <p:nvSpPr>
          <p:cNvPr id="3" name="Content Placeholder 2"/>
          <p:cNvSpPr>
            <a:spLocks noGrp="1"/>
          </p:cNvSpPr>
          <p:nvPr>
            <p:ph idx="1"/>
          </p:nvPr>
        </p:nvSpPr>
        <p:spPr>
          <a:xfrm>
            <a:off x="1141412" y="2249486"/>
            <a:ext cx="9905999" cy="3928289"/>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smtClean="0"/>
              <a:t>Now that we have domain objects, a controller, and some initial data, let’s fire up our first Grails application. Wait for the confirmation message!</a:t>
            </a:r>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defTabSz="914400" eaLnBrk="1" fontAlgn="auto" latinLnBrk="0" hangingPunct="1">
              <a:lnSpc>
                <a:spcPct val="100000"/>
              </a:lnSpc>
              <a:spcBef>
                <a:spcPts val="0"/>
              </a:spcBef>
              <a:spcAft>
                <a:spcPts val="0"/>
              </a:spcAft>
              <a:buClrTx/>
              <a:buSzTx/>
              <a:buFontTx/>
              <a:buNone/>
              <a:tabLst/>
              <a:defRPr/>
            </a:pPr>
            <a:endParaRPr lang="en-US" dirty="0" smtClean="0"/>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defTabSz="914400" eaLnBrk="1" fontAlgn="auto" latinLnBrk="0" hangingPunct="1">
              <a:lnSpc>
                <a:spcPct val="100000"/>
              </a:lnSpc>
              <a:spcBef>
                <a:spcPts val="0"/>
              </a:spcBef>
              <a:spcAft>
                <a:spcPts val="0"/>
              </a:spcAft>
              <a:buClrTx/>
              <a:buSzTx/>
              <a:buFontTx/>
              <a:buNone/>
              <a:tabLst/>
              <a:defRPr/>
            </a:pPr>
            <a:endParaRPr lang="en-US" dirty="0" smtClean="0"/>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defTabSz="914400" eaLnBrk="1" fontAlgn="auto" latinLnBrk="0" hangingPunct="1">
              <a:lnSpc>
                <a:spcPct val="100000"/>
              </a:lnSpc>
              <a:spcBef>
                <a:spcPts val="0"/>
              </a:spcBef>
              <a:spcAft>
                <a:spcPts val="0"/>
              </a:spcAft>
              <a:buClrTx/>
              <a:buSzTx/>
              <a:buFontTx/>
              <a:buNone/>
              <a:tabLst/>
              <a:defRPr/>
            </a:pPr>
            <a:endParaRPr lang="en-US" dirty="0" smtClean="0"/>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defTabSz="914400" eaLnBrk="1" fontAlgn="auto" latinLnBrk="0" hangingPunct="1">
              <a:lnSpc>
                <a:spcPct val="100000"/>
              </a:lnSpc>
              <a:spcBef>
                <a:spcPts val="0"/>
              </a:spcBef>
              <a:spcAft>
                <a:spcPts val="0"/>
              </a:spcAft>
              <a:buClrTx/>
              <a:buSzTx/>
              <a:buFontTx/>
              <a:buNone/>
              <a:tabLst/>
              <a:defRPr/>
            </a:pPr>
            <a:r>
              <a:rPr lang="en-US" dirty="0" smtClean="0"/>
              <a:t>Open your browser and navigate to http://localhost:8080/</a:t>
            </a:r>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defTabSz="914400" eaLnBrk="1" fontAlgn="auto" latinLnBrk="0" hangingPunct="1">
              <a:lnSpc>
                <a:spcPct val="100000"/>
              </a:lnSpc>
              <a:spcBef>
                <a:spcPts val="0"/>
              </a:spcBef>
              <a:spcAft>
                <a:spcPts val="0"/>
              </a:spcAft>
              <a:buClrTx/>
              <a:buSzTx/>
              <a:buFontTx/>
              <a:buNone/>
              <a:tabLst/>
              <a:defRPr/>
            </a:pPr>
            <a:endParaRPr lang="en-US" dirty="0" smtClean="0"/>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defTabSz="914400" eaLnBrk="1" fontAlgn="auto" latinLnBrk="0" hangingPunct="1">
              <a:lnSpc>
                <a:spcPct val="100000"/>
              </a:lnSpc>
              <a:spcBef>
                <a:spcPts val="0"/>
              </a:spcBef>
              <a:spcAft>
                <a:spcPts val="0"/>
              </a:spcAft>
              <a:buClrTx/>
              <a:buSzTx/>
              <a:buFontTx/>
              <a:buNone/>
              <a:tabLst/>
              <a:defRPr/>
            </a:pPr>
            <a:endParaRPr lang="en-US" dirty="0" smtClean="0"/>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defTabSz="914400" eaLnBrk="1" fontAlgn="auto" latinLnBrk="0" hangingPunct="1">
              <a:lnSpc>
                <a:spcPct val="100000"/>
              </a:lnSpc>
              <a:spcBef>
                <a:spcPts val="0"/>
              </a:spcBef>
              <a:spcAft>
                <a:spcPts val="0"/>
              </a:spcAft>
              <a:buClrTx/>
              <a:buSzTx/>
              <a:buFontTx/>
              <a:buNone/>
              <a:tabLst/>
              <a:defRPr/>
            </a:pPr>
            <a:endParaRPr lang="en-US" dirty="0" smtClean="0"/>
          </a:p>
          <a:p>
            <a:pPr marL="0" marR="0" lvl="0" indent="0" defTabSz="914400" eaLnBrk="1" fontAlgn="auto" latinLnBrk="0" hangingPunct="1">
              <a:lnSpc>
                <a:spcPct val="100000"/>
              </a:lnSpc>
              <a:spcBef>
                <a:spcPts val="0"/>
              </a:spcBef>
              <a:spcAft>
                <a:spcPts val="0"/>
              </a:spcAft>
              <a:buClrTx/>
              <a:buSzTx/>
              <a:buFontTx/>
              <a:buNone/>
              <a:tabLst/>
              <a:defRPr/>
            </a:pPr>
            <a:endParaRPr lang="en-US" dirty="0" smtClean="0"/>
          </a:p>
        </p:txBody>
      </p:sp>
      <p:pic>
        <p:nvPicPr>
          <p:cNvPr id="4" name="Picture 3"/>
          <p:cNvPicPr>
            <a:picLocks noChangeAspect="1"/>
          </p:cNvPicPr>
          <p:nvPr/>
        </p:nvPicPr>
        <p:blipFill>
          <a:blip r:embed="rId2"/>
          <a:stretch>
            <a:fillRect/>
          </a:stretch>
        </p:blipFill>
        <p:spPr>
          <a:xfrm>
            <a:off x="2196789" y="3262115"/>
            <a:ext cx="7016595" cy="2150634"/>
          </a:xfrm>
          <a:prstGeom prst="rect">
            <a:avLst/>
          </a:prstGeom>
        </p:spPr>
      </p:pic>
    </p:spTree>
    <p:extLst>
      <p:ext uri="{BB962C8B-B14F-4D97-AF65-F5344CB8AC3E}">
        <p14:creationId xmlns:p14="http://schemas.microsoft.com/office/powerpoint/2010/main" val="44456579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652271" y="178418"/>
            <a:ext cx="6589070" cy="6534615"/>
          </a:xfrm>
          <a:prstGeom prst="rect">
            <a:avLst/>
          </a:prstGeom>
        </p:spPr>
      </p:pic>
    </p:spTree>
    <p:extLst>
      <p:ext uri="{BB962C8B-B14F-4D97-AF65-F5344CB8AC3E}">
        <p14:creationId xmlns:p14="http://schemas.microsoft.com/office/powerpoint/2010/main" val="114718683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Testing our controller</a:t>
            </a:r>
            <a:endParaRPr lang="en-US" dirty="0"/>
          </a:p>
        </p:txBody>
      </p:sp>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smtClean="0"/>
              <a:t>You can now test your REST-enabled controller class by calling one of its methods. So far we have only implemented one method called:</a:t>
            </a:r>
          </a:p>
          <a:p>
            <a:pPr marL="0" marR="0" lvl="0" indent="0" defTabSz="914400" eaLnBrk="1" fontAlgn="auto" latinLnBrk="0" hangingPunct="1">
              <a:lnSpc>
                <a:spcPct val="100000"/>
              </a:lnSpc>
              <a:spcBef>
                <a:spcPts val="0"/>
              </a:spcBef>
              <a:spcAft>
                <a:spcPts val="0"/>
              </a:spcAft>
              <a:buClrTx/>
              <a:buSzTx/>
              <a:buFontTx/>
              <a:buNone/>
              <a:tabLst/>
              <a:defRPr/>
            </a:pPr>
            <a:endParaRPr lang="en-US" dirty="0" smtClean="0">
              <a:latin typeface="Menlo" charset="0"/>
              <a:ea typeface="Menlo" charset="0"/>
              <a:cs typeface="Menlo" charset="0"/>
            </a:endParaRPr>
          </a:p>
          <a:p>
            <a:pPr marL="0" marR="0" lvl="0" indent="0" defTabSz="914400" eaLnBrk="1" fontAlgn="auto" latinLnBrk="0" hangingPunct="1">
              <a:lnSpc>
                <a:spcPct val="100000"/>
              </a:lnSpc>
              <a:spcBef>
                <a:spcPts val="0"/>
              </a:spcBef>
              <a:spcAft>
                <a:spcPts val="0"/>
              </a:spcAft>
              <a:buClrTx/>
              <a:buSzTx/>
              <a:buFontTx/>
              <a:buNone/>
              <a:tabLst/>
              <a:defRPr/>
            </a:pPr>
            <a:r>
              <a:rPr lang="en-US" dirty="0" err="1" smtClean="0">
                <a:latin typeface="Menlo" charset="0"/>
                <a:ea typeface="Menlo" charset="0"/>
                <a:cs typeface="Menlo" charset="0"/>
              </a:rPr>
              <a:t>getAllTaskLists</a:t>
            </a:r>
            <a:endParaRPr lang="en-US" dirty="0" smtClean="0">
              <a:latin typeface="Menlo" charset="0"/>
              <a:ea typeface="Menlo" charset="0"/>
              <a:cs typeface="Menlo" charset="0"/>
            </a:endParaRPr>
          </a:p>
          <a:p>
            <a:pPr marL="0" marR="0" lvl="0" indent="0" defTabSz="914400" eaLnBrk="1" fontAlgn="auto" latinLnBrk="0" hangingPunct="1">
              <a:lnSpc>
                <a:spcPct val="100000"/>
              </a:lnSpc>
              <a:spcBef>
                <a:spcPts val="0"/>
              </a:spcBef>
              <a:spcAft>
                <a:spcPts val="0"/>
              </a:spcAft>
              <a:buClrTx/>
              <a:buSzTx/>
              <a:buFontTx/>
              <a:buNone/>
              <a:tabLst/>
              <a:defRPr/>
            </a:pPr>
            <a:endParaRPr lang="en-US" dirty="0">
              <a:latin typeface="Menlo" charset="0"/>
              <a:ea typeface="Menlo" charset="0"/>
              <a:cs typeface="Menlo" charset="0"/>
            </a:endParaRPr>
          </a:p>
          <a:p>
            <a:pPr marL="0" marR="0" lvl="0" indent="0" defTabSz="914400" eaLnBrk="1" fontAlgn="auto" latinLnBrk="0" hangingPunct="1">
              <a:lnSpc>
                <a:spcPct val="100000"/>
              </a:lnSpc>
              <a:spcBef>
                <a:spcPts val="0"/>
              </a:spcBef>
              <a:spcAft>
                <a:spcPts val="0"/>
              </a:spcAft>
              <a:buClrTx/>
              <a:buSzTx/>
              <a:buFontTx/>
              <a:buNone/>
              <a:tabLst/>
              <a:defRPr/>
            </a:pPr>
            <a:r>
              <a:rPr lang="en-US" dirty="0" smtClean="0">
                <a:ea typeface="Menlo" charset="0"/>
                <a:cs typeface="Menlo" charset="0"/>
              </a:rPr>
              <a:t>and we can call it by entering the URL</a:t>
            </a:r>
          </a:p>
          <a:p>
            <a:pPr marL="0" lvl="0" indent="0">
              <a:lnSpc>
                <a:spcPct val="100000"/>
              </a:lnSpc>
              <a:spcBef>
                <a:spcPts val="0"/>
              </a:spcBef>
              <a:buSzTx/>
              <a:buNone/>
            </a:pPr>
            <a:r>
              <a:rPr lang="en-US" dirty="0">
                <a:latin typeface="Menlo" charset="0"/>
                <a:ea typeface="Menlo" charset="0"/>
                <a:cs typeface="Menlo" charset="0"/>
              </a:rPr>
              <a:t>http://localhost:8080/</a:t>
            </a:r>
            <a:r>
              <a:rPr lang="en-US" dirty="0" err="1">
                <a:latin typeface="Menlo" charset="0"/>
                <a:ea typeface="Menlo" charset="0"/>
                <a:cs typeface="Menlo" charset="0"/>
              </a:rPr>
              <a:t>taskList</a:t>
            </a:r>
            <a:r>
              <a:rPr lang="en-US" dirty="0">
                <a:latin typeface="Menlo" charset="0"/>
                <a:ea typeface="Menlo" charset="0"/>
                <a:cs typeface="Menlo" charset="0"/>
              </a:rPr>
              <a:t>/</a:t>
            </a:r>
            <a:r>
              <a:rPr lang="en-US" dirty="0" err="1">
                <a:latin typeface="Menlo" charset="0"/>
                <a:ea typeface="Menlo" charset="0"/>
                <a:cs typeface="Menlo" charset="0"/>
              </a:rPr>
              <a:t>getAllTaskLists</a:t>
            </a:r>
            <a:endParaRPr lang="en-US" dirty="0" smtClean="0">
              <a:latin typeface="Menlo" charset="0"/>
              <a:ea typeface="Menlo" charset="0"/>
              <a:cs typeface="Menlo" charset="0"/>
            </a:endParaRPr>
          </a:p>
          <a:p>
            <a:pPr marL="0" marR="0" lvl="0" indent="0" defTabSz="914400" eaLnBrk="1" fontAlgn="auto" latinLnBrk="0" hangingPunct="1">
              <a:lnSpc>
                <a:spcPct val="100000"/>
              </a:lnSpc>
              <a:spcBef>
                <a:spcPts val="0"/>
              </a:spcBef>
              <a:spcAft>
                <a:spcPts val="0"/>
              </a:spcAft>
              <a:buClrTx/>
              <a:buSzTx/>
              <a:buFontTx/>
              <a:buNone/>
              <a:tabLst/>
              <a:defRPr/>
            </a:pPr>
            <a:endParaRPr lang="en-US" dirty="0">
              <a:ea typeface="Menlo" charset="0"/>
              <a:cs typeface="Menlo" charset="0"/>
            </a:endParaRPr>
          </a:p>
          <a:p>
            <a:pPr marL="0" marR="0" lvl="0" indent="0" defTabSz="914400" eaLnBrk="1" fontAlgn="auto" latinLnBrk="0" hangingPunct="1">
              <a:lnSpc>
                <a:spcPct val="100000"/>
              </a:lnSpc>
              <a:spcBef>
                <a:spcPts val="0"/>
              </a:spcBef>
              <a:spcAft>
                <a:spcPts val="0"/>
              </a:spcAft>
              <a:buClrTx/>
              <a:buSzTx/>
              <a:buFontTx/>
              <a:buNone/>
              <a:tabLst/>
              <a:defRPr/>
            </a:pPr>
            <a:endParaRPr lang="en-US" dirty="0" smtClean="0">
              <a:ea typeface="Menlo" charset="0"/>
              <a:cs typeface="Menlo" charset="0"/>
            </a:endParaRPr>
          </a:p>
        </p:txBody>
      </p:sp>
    </p:spTree>
    <p:extLst>
      <p:ext uri="{BB962C8B-B14F-4D97-AF65-F5344CB8AC3E}">
        <p14:creationId xmlns:p14="http://schemas.microsoft.com/office/powerpoint/2010/main" val="98802069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1879446" y="545945"/>
            <a:ext cx="8343900" cy="5676900"/>
          </a:xfrm>
          <a:prstGeom prst="rect">
            <a:avLst/>
          </a:prstGeom>
        </p:spPr>
      </p:pic>
    </p:spTree>
    <p:extLst>
      <p:ext uri="{BB962C8B-B14F-4D97-AF65-F5344CB8AC3E}">
        <p14:creationId xmlns:p14="http://schemas.microsoft.com/office/powerpoint/2010/main" val="161605660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JSON</a:t>
            </a:r>
            <a:endParaRPr lang="en-US" dirty="0"/>
          </a:p>
        </p:txBody>
      </p:sp>
      <p:sp>
        <p:nvSpPr>
          <p:cNvPr id="3" name="Content Placeholder 2"/>
          <p:cNvSpPr>
            <a:spLocks noGrp="1"/>
          </p:cNvSpPr>
          <p:nvPr>
            <p:ph idx="1"/>
          </p:nvPr>
        </p:nvSpPr>
        <p:spPr>
          <a:xfrm>
            <a:off x="680224" y="2249487"/>
            <a:ext cx="10694020" cy="3541714"/>
          </a:xfrm>
        </p:spPr>
        <p:txBody>
          <a:bodyPr/>
          <a:lstStyle/>
          <a:p>
            <a:pPr marL="0" lvl="0" indent="0">
              <a:lnSpc>
                <a:spcPct val="100000"/>
              </a:lnSpc>
              <a:spcBef>
                <a:spcPts val="0"/>
              </a:spcBef>
              <a:buSzTx/>
              <a:buNone/>
            </a:pPr>
            <a:endParaRPr lang="en-US" dirty="0"/>
          </a:p>
          <a:p>
            <a:pPr marL="0" lvl="0" indent="0">
              <a:lnSpc>
                <a:spcPct val="100000"/>
              </a:lnSpc>
              <a:spcBef>
                <a:spcPts val="0"/>
              </a:spcBef>
              <a:buSzTx/>
              <a:buNone/>
            </a:pPr>
            <a:r>
              <a:rPr lang="en-US" dirty="0" smtClean="0"/>
              <a:t>This is a JSON (JavaScript Object Notation) object.</a:t>
            </a:r>
          </a:p>
          <a:p>
            <a:pPr marL="0" lvl="0" indent="0">
              <a:lnSpc>
                <a:spcPct val="100000"/>
              </a:lnSpc>
              <a:spcBef>
                <a:spcPts val="0"/>
              </a:spcBef>
              <a:buSzTx/>
              <a:buNone/>
            </a:pPr>
            <a:endParaRPr lang="en-US" dirty="0"/>
          </a:p>
          <a:p>
            <a:pPr marL="0" lvl="0" indent="0">
              <a:lnSpc>
                <a:spcPct val="100000"/>
              </a:lnSpc>
              <a:spcBef>
                <a:spcPts val="0"/>
              </a:spcBef>
              <a:buSzTx/>
              <a:buNone/>
            </a:pPr>
            <a:r>
              <a:rPr lang="en-US" dirty="0" smtClean="0"/>
              <a:t>JSON is a very common format for transferring information between different computers and programming languages.</a:t>
            </a:r>
          </a:p>
          <a:p>
            <a:pPr marL="0" lvl="0" indent="0">
              <a:lnSpc>
                <a:spcPct val="100000"/>
              </a:lnSpc>
              <a:spcBef>
                <a:spcPts val="0"/>
              </a:spcBef>
              <a:buSzTx/>
              <a:buNone/>
            </a:pPr>
            <a:endParaRPr lang="en-US" dirty="0" smtClean="0"/>
          </a:p>
          <a:p>
            <a:pPr marL="0" lvl="0" indent="0">
              <a:lnSpc>
                <a:spcPct val="100000"/>
              </a:lnSpc>
              <a:spcBef>
                <a:spcPts val="0"/>
              </a:spcBef>
              <a:buSzTx/>
              <a:buNone/>
            </a:pPr>
            <a:r>
              <a:rPr lang="en-US" dirty="0" smtClean="0"/>
              <a:t>This JSON object represents a single </a:t>
            </a:r>
            <a:r>
              <a:rPr lang="en-US" dirty="0" err="1" smtClean="0"/>
              <a:t>TaskList</a:t>
            </a:r>
            <a:r>
              <a:rPr lang="en-US" dirty="0" smtClean="0"/>
              <a:t> that is composed of 5 Tasks.</a:t>
            </a:r>
          </a:p>
          <a:p>
            <a:pPr marL="0" lvl="0" indent="0">
              <a:lnSpc>
                <a:spcPct val="100000"/>
              </a:lnSpc>
              <a:spcBef>
                <a:spcPts val="0"/>
              </a:spcBef>
              <a:buSzTx/>
              <a:buNone/>
            </a:pPr>
            <a:endParaRPr lang="en-US" dirty="0"/>
          </a:p>
          <a:p>
            <a:pPr marL="0" lvl="0" indent="0">
              <a:lnSpc>
                <a:spcPct val="100000"/>
              </a:lnSpc>
              <a:spcBef>
                <a:spcPts val="0"/>
              </a:spcBef>
              <a:buSzTx/>
              <a:buNone/>
            </a:pPr>
            <a:r>
              <a:rPr lang="en-US" dirty="0" smtClean="0"/>
              <a:t>Notice that the Tasks are only identified by id.</a:t>
            </a:r>
          </a:p>
        </p:txBody>
      </p:sp>
      <p:sp>
        <p:nvSpPr>
          <p:cNvPr id="4" name="Rectangle 3"/>
          <p:cNvSpPr/>
          <p:nvPr/>
        </p:nvSpPr>
        <p:spPr>
          <a:xfrm>
            <a:off x="769433" y="1973233"/>
            <a:ext cx="10002645" cy="307777"/>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lvl="0"/>
            <a:r>
              <a:rPr lang="mr-IN" sz="1400" dirty="0">
                <a:latin typeface="Menlo" charset="0"/>
                <a:ea typeface="Menlo" charset="0"/>
                <a:cs typeface="Menlo" charset="0"/>
              </a:rPr>
              <a:t>[{"id":1,"name":"Ethan's </a:t>
            </a:r>
            <a:r>
              <a:rPr lang="mr-IN" sz="1400" dirty="0" err="1">
                <a:latin typeface="Menlo" charset="0"/>
                <a:ea typeface="Menlo" charset="0"/>
                <a:cs typeface="Menlo" charset="0"/>
              </a:rPr>
              <a:t>List</a:t>
            </a:r>
            <a:r>
              <a:rPr lang="mr-IN" sz="1400" dirty="0">
                <a:latin typeface="Menlo" charset="0"/>
                <a:ea typeface="Menlo" charset="0"/>
                <a:cs typeface="Menlo" charset="0"/>
              </a:rPr>
              <a:t>","</a:t>
            </a:r>
            <a:r>
              <a:rPr lang="mr-IN" sz="1400" dirty="0" err="1">
                <a:latin typeface="Menlo" charset="0"/>
                <a:ea typeface="Menlo" charset="0"/>
                <a:cs typeface="Menlo" charset="0"/>
              </a:rPr>
              <a:t>tasks</a:t>
            </a:r>
            <a:r>
              <a:rPr lang="mr-IN" sz="1400" dirty="0">
                <a:latin typeface="Menlo" charset="0"/>
                <a:ea typeface="Menlo" charset="0"/>
                <a:cs typeface="Menlo" charset="0"/>
              </a:rPr>
              <a:t>":[{"id":5},{"id":3},{"id":2},{"id":4},{"id":1}]}]</a:t>
            </a:r>
            <a:endParaRPr lang="en-US" sz="1400" dirty="0">
              <a:latin typeface="Menlo" charset="0"/>
              <a:ea typeface="Menlo" charset="0"/>
              <a:cs typeface="Menlo" charset="0"/>
            </a:endParaRPr>
          </a:p>
        </p:txBody>
      </p:sp>
    </p:spTree>
    <p:extLst>
      <p:ext uri="{BB962C8B-B14F-4D97-AF65-F5344CB8AC3E}">
        <p14:creationId xmlns:p14="http://schemas.microsoft.com/office/powerpoint/2010/main" val="199251282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JSON and Rest</a:t>
            </a:r>
            <a:endParaRPr lang="en-US" dirty="0"/>
          </a:p>
        </p:txBody>
      </p:sp>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smtClean="0"/>
              <a:t>Your entire backend can be thought of as a program that implements a data model, performs computations, and communicates with external applications using JSON notation and REST methods.</a:t>
            </a:r>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defTabSz="914400" eaLnBrk="1" fontAlgn="auto" latinLnBrk="0" hangingPunct="1">
              <a:lnSpc>
                <a:spcPct val="100000"/>
              </a:lnSpc>
              <a:spcBef>
                <a:spcPts val="0"/>
              </a:spcBef>
              <a:spcAft>
                <a:spcPts val="0"/>
              </a:spcAft>
              <a:buClrTx/>
              <a:buSzTx/>
              <a:buFontTx/>
              <a:buNone/>
              <a:tabLst/>
              <a:defRPr/>
            </a:pPr>
            <a:r>
              <a:rPr lang="en-US" dirty="0" smtClean="0"/>
              <a:t>Following this strategy, your backend will be able to serve nearly any imaginable frontend.</a:t>
            </a:r>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defTabSz="914400" eaLnBrk="1" fontAlgn="auto" latinLnBrk="0" hangingPunct="1">
              <a:lnSpc>
                <a:spcPct val="100000"/>
              </a:lnSpc>
              <a:spcBef>
                <a:spcPts val="0"/>
              </a:spcBef>
              <a:spcAft>
                <a:spcPts val="0"/>
              </a:spcAft>
              <a:buClrTx/>
              <a:buSzTx/>
              <a:buFontTx/>
              <a:buNone/>
              <a:tabLst/>
              <a:defRPr/>
            </a:pPr>
            <a:r>
              <a:rPr lang="en-US" dirty="0" smtClean="0"/>
              <a:t>Let’s test some additional REST functionality.</a:t>
            </a:r>
          </a:p>
        </p:txBody>
      </p:sp>
    </p:spTree>
    <p:extLst>
      <p:ext uri="{BB962C8B-B14F-4D97-AF65-F5344CB8AC3E}">
        <p14:creationId xmlns:p14="http://schemas.microsoft.com/office/powerpoint/2010/main" val="18906550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Installing Grails</a:t>
            </a:r>
            <a:endParaRPr lang="en-US" dirty="0"/>
          </a:p>
        </p:txBody>
      </p:sp>
      <p:sp>
        <p:nvSpPr>
          <p:cNvPr id="3" name="Content Placeholder 2"/>
          <p:cNvSpPr>
            <a:spLocks noGrp="1"/>
          </p:cNvSpPr>
          <p:nvPr>
            <p:ph idx="1"/>
          </p:nvPr>
        </p:nvSpPr>
        <p:spPr/>
        <p:txBody>
          <a:bodyPr/>
          <a:lstStyle/>
          <a:p>
            <a:r>
              <a:rPr lang="en-US" dirty="0"/>
              <a:t>Terminal: </a:t>
            </a:r>
            <a:endParaRPr lang="en-US" dirty="0" smtClean="0"/>
          </a:p>
          <a:p>
            <a:pPr lvl="1"/>
            <a:r>
              <a:rPr lang="en-US" dirty="0" smtClean="0">
                <a:latin typeface="Menlo" charset="0"/>
                <a:ea typeface="Menlo" charset="0"/>
                <a:cs typeface="Menlo" charset="0"/>
              </a:rPr>
              <a:t>curl </a:t>
            </a:r>
            <a:r>
              <a:rPr lang="en-US" dirty="0">
                <a:latin typeface="Menlo" charset="0"/>
                <a:ea typeface="Menlo" charset="0"/>
                <a:cs typeface="Menlo" charset="0"/>
              </a:rPr>
              <a:t>-s </a:t>
            </a:r>
            <a:r>
              <a:rPr lang="en-US" dirty="0" err="1">
                <a:latin typeface="Menlo" charset="0"/>
                <a:ea typeface="Menlo" charset="0"/>
                <a:cs typeface="Menlo" charset="0"/>
              </a:rPr>
              <a:t>get.sdkman.io</a:t>
            </a:r>
            <a:r>
              <a:rPr lang="en-US" dirty="0">
                <a:latin typeface="Menlo" charset="0"/>
                <a:ea typeface="Menlo" charset="0"/>
                <a:cs typeface="Menlo" charset="0"/>
              </a:rPr>
              <a:t> | </a:t>
            </a:r>
            <a:r>
              <a:rPr lang="en-US" dirty="0" smtClean="0">
                <a:latin typeface="Menlo" charset="0"/>
                <a:ea typeface="Menlo" charset="0"/>
                <a:cs typeface="Menlo" charset="0"/>
              </a:rPr>
              <a:t>bash</a:t>
            </a:r>
          </a:p>
          <a:p>
            <a:pPr lvl="1"/>
            <a:r>
              <a:rPr lang="en-US" dirty="0">
                <a:latin typeface="Menlo" charset="0"/>
                <a:ea typeface="Menlo" charset="0"/>
                <a:cs typeface="Menlo" charset="0"/>
              </a:rPr>
              <a:t>source "$HOME/.</a:t>
            </a:r>
            <a:r>
              <a:rPr lang="en-US" dirty="0" err="1" smtClean="0">
                <a:latin typeface="Menlo" charset="0"/>
                <a:ea typeface="Menlo" charset="0"/>
                <a:cs typeface="Menlo" charset="0"/>
              </a:rPr>
              <a:t>sdkman</a:t>
            </a:r>
            <a:r>
              <a:rPr lang="en-US" dirty="0" smtClean="0">
                <a:latin typeface="Menlo" charset="0"/>
                <a:ea typeface="Menlo" charset="0"/>
                <a:cs typeface="Menlo" charset="0"/>
              </a:rPr>
              <a:t>/bin/</a:t>
            </a:r>
            <a:r>
              <a:rPr lang="en-US" dirty="0" err="1" smtClean="0">
                <a:latin typeface="Menlo" charset="0"/>
                <a:ea typeface="Menlo" charset="0"/>
                <a:cs typeface="Menlo" charset="0"/>
              </a:rPr>
              <a:t>sdkman-init.sh</a:t>
            </a:r>
            <a:r>
              <a:rPr lang="en-US" dirty="0" smtClean="0">
                <a:latin typeface="Menlo" charset="0"/>
                <a:ea typeface="Menlo" charset="0"/>
                <a:cs typeface="Menlo" charset="0"/>
              </a:rPr>
              <a:t>”</a:t>
            </a:r>
          </a:p>
          <a:p>
            <a:pPr lvl="1"/>
            <a:r>
              <a:rPr lang="en-US" dirty="0" smtClean="0">
                <a:ea typeface="Menlo" charset="0"/>
                <a:cs typeface="Menlo" charset="0"/>
              </a:rPr>
              <a:t>Restart Terminal</a:t>
            </a:r>
          </a:p>
          <a:p>
            <a:pPr lvl="1"/>
            <a:r>
              <a:rPr lang="en-US" dirty="0" err="1">
                <a:latin typeface="Menlo" charset="0"/>
                <a:ea typeface="Menlo" charset="0"/>
                <a:cs typeface="Menlo" charset="0"/>
              </a:rPr>
              <a:t>sdk</a:t>
            </a:r>
            <a:r>
              <a:rPr lang="en-US" dirty="0">
                <a:latin typeface="Menlo" charset="0"/>
                <a:ea typeface="Menlo" charset="0"/>
                <a:cs typeface="Menlo" charset="0"/>
              </a:rPr>
              <a:t> install grails</a:t>
            </a:r>
          </a:p>
          <a:p>
            <a:pPr lvl="1"/>
            <a:r>
              <a:rPr lang="en-US" dirty="0">
                <a:latin typeface="Menlo" charset="0"/>
                <a:ea typeface="Menlo" charset="0"/>
                <a:cs typeface="Menlo" charset="0"/>
              </a:rPr>
              <a:t>grails -version</a:t>
            </a:r>
          </a:p>
        </p:txBody>
      </p:sp>
    </p:spTree>
    <p:extLst>
      <p:ext uri="{BB962C8B-B14F-4D97-AF65-F5344CB8AC3E}">
        <p14:creationId xmlns:p14="http://schemas.microsoft.com/office/powerpoint/2010/main" val="69528180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sending information to Grails</a:t>
            </a:r>
            <a:endParaRPr lang="en-US" dirty="0"/>
          </a:p>
        </p:txBody>
      </p:sp>
      <p:sp>
        <p:nvSpPr>
          <p:cNvPr id="3" name="Content Placeholder 2"/>
          <p:cNvSpPr>
            <a:spLocks noGrp="1"/>
          </p:cNvSpPr>
          <p:nvPr>
            <p:ph idx="1"/>
          </p:nvPr>
        </p:nvSpPr>
        <p:spPr>
          <a:xfrm>
            <a:off x="1141412" y="2249487"/>
            <a:ext cx="9905999" cy="805947"/>
          </a:xfrm>
        </p:spPr>
        <p:txBody>
          <a:bodyPr>
            <a:normAutofit lnSpcReduction="10000"/>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smtClean="0"/>
              <a:t>Controller classes can also be used to receive information from URLs.</a:t>
            </a:r>
          </a:p>
          <a:p>
            <a:pPr marL="0" marR="0" lvl="0" indent="0" defTabSz="914400" eaLnBrk="1" fontAlgn="auto" latinLnBrk="0" hangingPunct="1">
              <a:lnSpc>
                <a:spcPct val="100000"/>
              </a:lnSpc>
              <a:spcBef>
                <a:spcPts val="0"/>
              </a:spcBef>
              <a:spcAft>
                <a:spcPts val="0"/>
              </a:spcAft>
              <a:buClrTx/>
              <a:buSzTx/>
              <a:buFontTx/>
              <a:buNone/>
              <a:tabLst/>
              <a:defRPr/>
            </a:pPr>
            <a:r>
              <a:rPr lang="en-US" dirty="0" smtClean="0"/>
              <a:t>We can add the following method to our </a:t>
            </a:r>
            <a:r>
              <a:rPr lang="en-US" dirty="0" err="1" smtClean="0"/>
              <a:t>TaskListController</a:t>
            </a:r>
            <a:r>
              <a:rPr lang="en-US" dirty="0" smtClean="0"/>
              <a:t>:</a:t>
            </a:r>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defTabSz="914400" eaLnBrk="1" fontAlgn="auto" latinLnBrk="0" hangingPunct="1">
              <a:lnSpc>
                <a:spcPct val="100000"/>
              </a:lnSpc>
              <a:spcBef>
                <a:spcPts val="0"/>
              </a:spcBef>
              <a:spcAft>
                <a:spcPts val="0"/>
              </a:spcAft>
              <a:buClrTx/>
              <a:buSzTx/>
              <a:buFontTx/>
              <a:buNone/>
              <a:tabLst/>
              <a:defRPr/>
            </a:pPr>
            <a:endParaRPr lang="en-US" dirty="0" smtClean="0"/>
          </a:p>
          <a:p>
            <a:pPr marL="0" marR="0" lvl="0" indent="0" defTabSz="914400" eaLnBrk="1" fontAlgn="auto" latinLnBrk="0" hangingPunct="1">
              <a:lnSpc>
                <a:spcPct val="100000"/>
              </a:lnSpc>
              <a:spcBef>
                <a:spcPts val="0"/>
              </a:spcBef>
              <a:spcAft>
                <a:spcPts val="0"/>
              </a:spcAft>
              <a:buClrTx/>
              <a:buSzTx/>
              <a:buFontTx/>
              <a:buNone/>
              <a:tabLst/>
              <a:defRPr/>
            </a:pPr>
            <a:endParaRPr lang="en-US" dirty="0"/>
          </a:p>
        </p:txBody>
      </p:sp>
      <p:sp>
        <p:nvSpPr>
          <p:cNvPr id="4" name="Rectangle 3"/>
          <p:cNvSpPr/>
          <p:nvPr/>
        </p:nvSpPr>
        <p:spPr>
          <a:xfrm>
            <a:off x="1297259" y="3587447"/>
            <a:ext cx="6096000" cy="1200329"/>
          </a:xfrm>
          <a:prstGeom prst="rect">
            <a:avLst/>
          </a:prstGeom>
        </p:spPr>
        <p:style>
          <a:lnRef idx="2">
            <a:schemeClr val="dk1"/>
          </a:lnRef>
          <a:fillRef idx="1">
            <a:schemeClr val="lt1"/>
          </a:fillRef>
          <a:effectRef idx="0">
            <a:schemeClr val="dk1"/>
          </a:effectRef>
          <a:fontRef idx="minor">
            <a:schemeClr val="dk1"/>
          </a:fontRef>
        </p:style>
        <p:txBody>
          <a:bodyPr>
            <a:spAutoFit/>
          </a:bodyPr>
          <a:lstStyle/>
          <a:p>
            <a:r>
              <a:rPr lang="en-US" dirty="0">
                <a:latin typeface="Menlo" charset="0"/>
                <a:ea typeface="Menlo" charset="0"/>
                <a:cs typeface="Menlo" charset="0"/>
              </a:rPr>
              <a:t> </a:t>
            </a:r>
            <a:r>
              <a:rPr lang="en-US" dirty="0" err="1">
                <a:latin typeface="Menlo" charset="0"/>
                <a:ea typeface="Menlo" charset="0"/>
                <a:cs typeface="Menlo" charset="0"/>
              </a:rPr>
              <a:t>def</a:t>
            </a:r>
            <a:r>
              <a:rPr lang="en-US" dirty="0">
                <a:latin typeface="Menlo" charset="0"/>
                <a:ea typeface="Menlo" charset="0"/>
                <a:cs typeface="Menlo" charset="0"/>
              </a:rPr>
              <a:t> </a:t>
            </a:r>
            <a:r>
              <a:rPr lang="en-US" dirty="0" err="1">
                <a:latin typeface="Menlo" charset="0"/>
                <a:ea typeface="Menlo" charset="0"/>
                <a:cs typeface="Menlo" charset="0"/>
              </a:rPr>
              <a:t>createTaskList</a:t>
            </a:r>
            <a:r>
              <a:rPr lang="en-US" dirty="0">
                <a:latin typeface="Menlo" charset="0"/>
                <a:ea typeface="Menlo" charset="0"/>
                <a:cs typeface="Menlo" charset="0"/>
              </a:rPr>
              <a:t>(){</a:t>
            </a:r>
          </a:p>
          <a:p>
            <a:r>
              <a:rPr lang="en-US" dirty="0">
                <a:latin typeface="Menlo" charset="0"/>
                <a:ea typeface="Menlo" charset="0"/>
                <a:cs typeface="Menlo" charset="0"/>
              </a:rPr>
              <a:t>        </a:t>
            </a:r>
            <a:r>
              <a:rPr lang="en-US" dirty="0" err="1">
                <a:latin typeface="Menlo" charset="0"/>
                <a:ea typeface="Menlo" charset="0"/>
                <a:cs typeface="Menlo" charset="0"/>
              </a:rPr>
              <a:t>def</a:t>
            </a:r>
            <a:r>
              <a:rPr lang="en-US" dirty="0">
                <a:latin typeface="Menlo" charset="0"/>
                <a:ea typeface="Menlo" charset="0"/>
                <a:cs typeface="Menlo" charset="0"/>
              </a:rPr>
              <a:t> name = </a:t>
            </a:r>
            <a:r>
              <a:rPr lang="en-US" dirty="0" err="1">
                <a:latin typeface="Menlo" charset="0"/>
                <a:ea typeface="Menlo" charset="0"/>
                <a:cs typeface="Menlo" charset="0"/>
              </a:rPr>
              <a:t>params.name</a:t>
            </a:r>
            <a:endParaRPr lang="en-US" dirty="0">
              <a:latin typeface="Menlo" charset="0"/>
              <a:ea typeface="Menlo" charset="0"/>
              <a:cs typeface="Menlo" charset="0"/>
            </a:endParaRPr>
          </a:p>
          <a:p>
            <a:r>
              <a:rPr lang="en-US" dirty="0">
                <a:latin typeface="Menlo" charset="0"/>
                <a:ea typeface="Menlo" charset="0"/>
                <a:cs typeface="Menlo" charset="0"/>
              </a:rPr>
              <a:t>        new </a:t>
            </a:r>
            <a:r>
              <a:rPr lang="en-US" dirty="0" err="1">
                <a:latin typeface="Menlo" charset="0"/>
                <a:ea typeface="Menlo" charset="0"/>
                <a:cs typeface="Menlo" charset="0"/>
              </a:rPr>
              <a:t>TaskList</a:t>
            </a:r>
            <a:r>
              <a:rPr lang="en-US" dirty="0">
                <a:latin typeface="Menlo" charset="0"/>
                <a:ea typeface="Menlo" charset="0"/>
                <a:cs typeface="Menlo" charset="0"/>
              </a:rPr>
              <a:t>(name: name).save()</a:t>
            </a:r>
          </a:p>
          <a:p>
            <a:r>
              <a:rPr lang="en-US" dirty="0">
                <a:latin typeface="Menlo" charset="0"/>
                <a:ea typeface="Menlo" charset="0"/>
                <a:cs typeface="Menlo" charset="0"/>
              </a:rPr>
              <a:t>    }</a:t>
            </a:r>
            <a:endParaRPr lang="en-US" dirty="0">
              <a:latin typeface="Menlo" charset="0"/>
              <a:ea typeface="Menlo" charset="0"/>
              <a:cs typeface="Menlo" charset="0"/>
            </a:endParaRPr>
          </a:p>
        </p:txBody>
      </p:sp>
      <p:sp>
        <p:nvSpPr>
          <p:cNvPr id="6" name="Content Placeholder 2"/>
          <p:cNvSpPr txBox="1">
            <a:spLocks/>
          </p:cNvSpPr>
          <p:nvPr/>
        </p:nvSpPr>
        <p:spPr>
          <a:xfrm>
            <a:off x="1141411" y="5072087"/>
            <a:ext cx="9905999" cy="1272957"/>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00000"/>
              </a:lnSpc>
              <a:spcBef>
                <a:spcPts val="0"/>
              </a:spcBef>
              <a:buSzTx/>
              <a:buFontTx/>
              <a:buNone/>
            </a:pPr>
            <a:r>
              <a:rPr lang="en-US" dirty="0" smtClean="0"/>
              <a:t>Then, after restarting Grails, we can create new </a:t>
            </a:r>
            <a:r>
              <a:rPr lang="en-US" dirty="0" err="1" smtClean="0"/>
              <a:t>TaskLists</a:t>
            </a:r>
            <a:r>
              <a:rPr lang="en-US" dirty="0" smtClean="0"/>
              <a:t> by calling</a:t>
            </a:r>
          </a:p>
          <a:p>
            <a:pPr marL="0" indent="0">
              <a:lnSpc>
                <a:spcPct val="100000"/>
              </a:lnSpc>
              <a:spcBef>
                <a:spcPts val="0"/>
              </a:spcBef>
              <a:buSzTx/>
              <a:buFontTx/>
              <a:buNone/>
            </a:pPr>
            <a:endParaRPr lang="en-US" dirty="0" smtClean="0"/>
          </a:p>
          <a:p>
            <a:pPr marL="0" indent="0">
              <a:lnSpc>
                <a:spcPct val="100000"/>
              </a:lnSpc>
              <a:spcBef>
                <a:spcPts val="0"/>
              </a:spcBef>
              <a:buSzTx/>
              <a:buFontTx/>
              <a:buNone/>
            </a:pPr>
            <a:r>
              <a:rPr lang="en-US" sz="2000" dirty="0" smtClean="0">
                <a:latin typeface="Menlo" charset="0"/>
                <a:ea typeface="Menlo" charset="0"/>
                <a:cs typeface="Menlo" charset="0"/>
              </a:rPr>
              <a:t>http://localhost:8080/</a:t>
            </a:r>
            <a:r>
              <a:rPr lang="en-US" sz="2000" dirty="0" err="1" smtClean="0">
                <a:latin typeface="Menlo" charset="0"/>
                <a:ea typeface="Menlo" charset="0"/>
                <a:cs typeface="Menlo" charset="0"/>
              </a:rPr>
              <a:t>taskList</a:t>
            </a:r>
            <a:r>
              <a:rPr lang="en-US" sz="2000" dirty="0" smtClean="0">
                <a:latin typeface="Menlo" charset="0"/>
                <a:ea typeface="Menlo" charset="0"/>
                <a:cs typeface="Menlo" charset="0"/>
              </a:rPr>
              <a:t>/</a:t>
            </a:r>
            <a:r>
              <a:rPr lang="en-US" sz="2000" dirty="0" err="1" smtClean="0">
                <a:latin typeface="Menlo" charset="0"/>
                <a:ea typeface="Menlo" charset="0"/>
                <a:cs typeface="Menlo" charset="0"/>
              </a:rPr>
              <a:t>createTaskList?</a:t>
            </a:r>
            <a:r>
              <a:rPr lang="en-US" sz="2000" b="1" dirty="0" err="1" smtClean="0">
                <a:solidFill>
                  <a:srgbClr val="FF0000"/>
                </a:solidFill>
                <a:latin typeface="Menlo" charset="0"/>
                <a:ea typeface="Menlo" charset="0"/>
                <a:cs typeface="Menlo" charset="0"/>
              </a:rPr>
              <a:t>name</a:t>
            </a:r>
            <a:r>
              <a:rPr lang="en-US" sz="2000" b="1" dirty="0" smtClean="0">
                <a:solidFill>
                  <a:srgbClr val="FF0000"/>
                </a:solidFill>
                <a:latin typeface="Menlo" charset="0"/>
                <a:ea typeface="Menlo" charset="0"/>
                <a:cs typeface="Menlo" charset="0"/>
              </a:rPr>
              <a:t>=</a:t>
            </a:r>
            <a:r>
              <a:rPr lang="en-US" sz="2000" b="1" dirty="0" err="1" smtClean="0">
                <a:solidFill>
                  <a:srgbClr val="FF0000"/>
                </a:solidFill>
                <a:latin typeface="Menlo" charset="0"/>
                <a:ea typeface="Menlo" charset="0"/>
                <a:cs typeface="Menlo" charset="0"/>
              </a:rPr>
              <a:t>AnotherList</a:t>
            </a:r>
            <a:endParaRPr lang="en-US" sz="2000" b="1" dirty="0" smtClean="0">
              <a:solidFill>
                <a:srgbClr val="FF0000"/>
              </a:solidFill>
              <a:latin typeface="Menlo" charset="0"/>
              <a:ea typeface="Menlo" charset="0"/>
              <a:cs typeface="Menlo" charset="0"/>
            </a:endParaRPr>
          </a:p>
          <a:p>
            <a:pPr marL="0" indent="0">
              <a:lnSpc>
                <a:spcPct val="100000"/>
              </a:lnSpc>
              <a:spcBef>
                <a:spcPts val="0"/>
              </a:spcBef>
              <a:buSzTx/>
              <a:buFontTx/>
              <a:buNone/>
            </a:pPr>
            <a:endParaRPr lang="en-US" dirty="0" smtClean="0"/>
          </a:p>
          <a:p>
            <a:pPr marL="0" indent="0">
              <a:lnSpc>
                <a:spcPct val="100000"/>
              </a:lnSpc>
              <a:spcBef>
                <a:spcPts val="0"/>
              </a:spcBef>
              <a:buSzTx/>
              <a:buFontTx/>
              <a:buNone/>
            </a:pPr>
            <a:endParaRPr lang="en-US" dirty="0" smtClean="0"/>
          </a:p>
          <a:p>
            <a:pPr marL="0" indent="0">
              <a:lnSpc>
                <a:spcPct val="100000"/>
              </a:lnSpc>
              <a:spcBef>
                <a:spcPts val="0"/>
              </a:spcBef>
              <a:buSzTx/>
              <a:buFontTx/>
              <a:buNone/>
            </a:pPr>
            <a:endParaRPr lang="en-US" dirty="0"/>
          </a:p>
        </p:txBody>
      </p:sp>
    </p:spTree>
    <p:extLst>
      <p:ext uri="{BB962C8B-B14F-4D97-AF65-F5344CB8AC3E}">
        <p14:creationId xmlns:p14="http://schemas.microsoft.com/office/powerpoint/2010/main" val="66864969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324100" y="0"/>
            <a:ext cx="7543800" cy="6858000"/>
          </a:xfrm>
          <a:prstGeom prst="rect">
            <a:avLst/>
          </a:prstGeom>
        </p:spPr>
      </p:pic>
      <p:cxnSp>
        <p:nvCxnSpPr>
          <p:cNvPr id="6" name="Straight Arrow Connector 5"/>
          <p:cNvCxnSpPr/>
          <p:nvPr/>
        </p:nvCxnSpPr>
        <p:spPr>
          <a:xfrm flipV="1">
            <a:off x="4419600" y="2451100"/>
            <a:ext cx="444500" cy="482600"/>
          </a:xfrm>
          <a:prstGeom prst="straightConnector1">
            <a:avLst/>
          </a:prstGeom>
          <a:ln w="76200">
            <a:tailEnd type="triangle"/>
          </a:ln>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81026233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Next steps</a:t>
            </a:r>
            <a:endParaRPr lang="en-US" dirty="0"/>
          </a:p>
        </p:txBody>
      </p:sp>
      <p:sp>
        <p:nvSpPr>
          <p:cNvPr id="3" name="Content Placeholder 2"/>
          <p:cNvSpPr>
            <a:spLocks noGrp="1"/>
          </p:cNvSpPr>
          <p:nvPr>
            <p:ph idx="1"/>
          </p:nvPr>
        </p:nvSpPr>
        <p:spPr/>
        <p:txBody>
          <a:bodyPr/>
          <a:lstStyle/>
          <a:p>
            <a:r>
              <a:rPr lang="en-US" dirty="0" smtClean="0"/>
              <a:t>Database Persistence</a:t>
            </a:r>
          </a:p>
          <a:p>
            <a:pPr lvl="1"/>
            <a:r>
              <a:rPr lang="en-US" dirty="0" smtClean="0"/>
              <a:t>Unless you’ve cloned my GitHub repository, your Grails project will not save any data after the server is shut down.</a:t>
            </a:r>
          </a:p>
          <a:p>
            <a:pPr lvl="1"/>
            <a:r>
              <a:rPr lang="en-US" dirty="0" smtClean="0"/>
              <a:t>We have many DB options available, but the simplest is built-in and transparent.</a:t>
            </a:r>
          </a:p>
          <a:p>
            <a:r>
              <a:rPr lang="en-US" dirty="0" smtClean="0"/>
              <a:t>User Interface Components</a:t>
            </a:r>
          </a:p>
          <a:p>
            <a:pPr lvl="1"/>
            <a:r>
              <a:rPr lang="en-US" dirty="0" smtClean="0"/>
              <a:t>In the next tutorial, we will create UI components using React/JavaScript to interact with our backend.</a:t>
            </a:r>
            <a:endParaRPr lang="en-US" dirty="0"/>
          </a:p>
        </p:txBody>
      </p:sp>
    </p:spTree>
    <p:extLst>
      <p:ext uri="{BB962C8B-B14F-4D97-AF65-F5344CB8AC3E}">
        <p14:creationId xmlns:p14="http://schemas.microsoft.com/office/powerpoint/2010/main" val="155176360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Planned tutorials</a:t>
            </a:r>
            <a:endParaRPr lang="en-US" dirty="0"/>
          </a:p>
        </p:txBody>
      </p:sp>
      <p:sp>
        <p:nvSpPr>
          <p:cNvPr id="3" name="Content Placeholder 2"/>
          <p:cNvSpPr>
            <a:spLocks noGrp="1"/>
          </p:cNvSpPr>
          <p:nvPr>
            <p:ph idx="1"/>
          </p:nvPr>
        </p:nvSpPr>
        <p:spPr/>
        <p:txBody>
          <a:bodyPr>
            <a:normAutofit/>
          </a:bodyPr>
          <a:lstStyle/>
          <a:p>
            <a:pPr marL="0" indent="0">
              <a:lnSpc>
                <a:spcPct val="100000"/>
              </a:lnSpc>
              <a:spcBef>
                <a:spcPts val="0"/>
              </a:spcBef>
              <a:buSzTx/>
              <a:buNone/>
            </a:pPr>
            <a:r>
              <a:rPr lang="en-US" dirty="0" smtClean="0"/>
              <a:t>The following tutorials will have a graded component (submission on OWL)</a:t>
            </a:r>
          </a:p>
          <a:p>
            <a:pPr marL="0" indent="0">
              <a:lnSpc>
                <a:spcPct val="100000"/>
              </a:lnSpc>
              <a:spcBef>
                <a:spcPts val="0"/>
              </a:spcBef>
              <a:buSzTx/>
              <a:buNone/>
            </a:pPr>
            <a:endParaRPr lang="en-US" dirty="0" smtClean="0"/>
          </a:p>
          <a:p>
            <a:pPr>
              <a:lnSpc>
                <a:spcPct val="100000"/>
              </a:lnSpc>
              <a:spcBef>
                <a:spcPts val="0"/>
              </a:spcBef>
              <a:buSzTx/>
            </a:pPr>
            <a:r>
              <a:rPr lang="en-US" dirty="0" err="1" smtClean="0"/>
              <a:t>git</a:t>
            </a:r>
            <a:r>
              <a:rPr lang="en-US" dirty="0" smtClean="0"/>
              <a:t> and GitHub</a:t>
            </a:r>
          </a:p>
          <a:p>
            <a:pPr lvl="1">
              <a:lnSpc>
                <a:spcPct val="100000"/>
              </a:lnSpc>
              <a:spcBef>
                <a:spcPts val="0"/>
              </a:spcBef>
              <a:buSzTx/>
            </a:pPr>
            <a:r>
              <a:rPr lang="en-US" dirty="0" smtClean="0"/>
              <a:t>Command line tools, IDE integration, and GitHub features</a:t>
            </a:r>
          </a:p>
          <a:p>
            <a:pPr>
              <a:lnSpc>
                <a:spcPct val="100000"/>
              </a:lnSpc>
              <a:spcBef>
                <a:spcPts val="0"/>
              </a:spcBef>
              <a:buSzTx/>
            </a:pPr>
            <a:r>
              <a:rPr lang="en-US" dirty="0" smtClean="0"/>
              <a:t>Databases, Persistence, Querying</a:t>
            </a:r>
          </a:p>
          <a:p>
            <a:pPr lvl="1">
              <a:lnSpc>
                <a:spcPct val="100000"/>
              </a:lnSpc>
              <a:spcBef>
                <a:spcPts val="0"/>
              </a:spcBef>
              <a:buSzTx/>
            </a:pPr>
            <a:r>
              <a:rPr lang="en-US" dirty="0" smtClean="0"/>
              <a:t>Querying techniques, refining a data model, enabling persistence in Grails</a:t>
            </a:r>
          </a:p>
          <a:p>
            <a:pPr>
              <a:lnSpc>
                <a:spcPct val="100000"/>
              </a:lnSpc>
              <a:spcBef>
                <a:spcPts val="0"/>
              </a:spcBef>
              <a:buSzTx/>
            </a:pPr>
            <a:r>
              <a:rPr lang="en-US" dirty="0" smtClean="0"/>
              <a:t>UI Tutorial 1: JavaScript/React and Grails</a:t>
            </a:r>
          </a:p>
          <a:p>
            <a:pPr lvl="1">
              <a:lnSpc>
                <a:spcPct val="100000"/>
              </a:lnSpc>
              <a:spcBef>
                <a:spcPts val="0"/>
              </a:spcBef>
              <a:buSzTx/>
            </a:pPr>
            <a:r>
              <a:rPr lang="en-US" dirty="0" smtClean="0"/>
              <a:t>Primer on JavaScript/React components</a:t>
            </a:r>
          </a:p>
          <a:p>
            <a:pPr>
              <a:lnSpc>
                <a:spcPct val="100000"/>
              </a:lnSpc>
              <a:spcBef>
                <a:spcPts val="0"/>
              </a:spcBef>
              <a:buSzTx/>
            </a:pPr>
            <a:r>
              <a:rPr lang="en-US" dirty="0" smtClean="0"/>
              <a:t>UI Tutorial 2: Java / Swing</a:t>
            </a:r>
          </a:p>
          <a:p>
            <a:pPr lvl="1">
              <a:lnSpc>
                <a:spcPct val="100000"/>
              </a:lnSpc>
              <a:spcBef>
                <a:spcPts val="0"/>
              </a:spcBef>
              <a:buSzTx/>
            </a:pPr>
            <a:r>
              <a:rPr lang="en-US" dirty="0" smtClean="0"/>
              <a:t>Basic UI for Java desktop applications</a:t>
            </a:r>
          </a:p>
          <a:p>
            <a:pPr>
              <a:lnSpc>
                <a:spcPct val="100000"/>
              </a:lnSpc>
              <a:spcBef>
                <a:spcPts val="0"/>
              </a:spcBef>
              <a:buSzTx/>
            </a:pPr>
            <a:endParaRPr lang="en-US" dirty="0"/>
          </a:p>
          <a:p>
            <a:pPr>
              <a:lnSpc>
                <a:spcPct val="100000"/>
              </a:lnSpc>
              <a:spcBef>
                <a:spcPts val="0"/>
              </a:spcBef>
              <a:buSzTx/>
            </a:pPr>
            <a:endParaRPr lang="en-US" dirty="0" smtClean="0"/>
          </a:p>
        </p:txBody>
      </p:sp>
    </p:spTree>
    <p:extLst>
      <p:ext uri="{BB962C8B-B14F-4D97-AF65-F5344CB8AC3E}">
        <p14:creationId xmlns:p14="http://schemas.microsoft.com/office/powerpoint/2010/main" val="20122402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Setting up IntelliJ IDEA Ultimate</a:t>
            </a:r>
            <a:endParaRPr lang="en-US" dirty="0"/>
          </a:p>
        </p:txBody>
      </p:sp>
      <p:sp>
        <p:nvSpPr>
          <p:cNvPr id="3" name="Content Placeholder 2"/>
          <p:cNvSpPr>
            <a:spLocks noGrp="1"/>
          </p:cNvSpPr>
          <p:nvPr>
            <p:ph idx="1"/>
          </p:nvPr>
        </p:nvSpPr>
        <p:spPr/>
        <p:txBody>
          <a:bodyPr/>
          <a:lstStyle/>
          <a:p>
            <a:r>
              <a:rPr lang="en-US" dirty="0" smtClean="0"/>
              <a:t>Register ”Product Pack for Students”</a:t>
            </a:r>
          </a:p>
          <a:p>
            <a:r>
              <a:rPr lang="en-US" dirty="0" smtClean="0"/>
              <a:t>Download IntelliJ IDEA Ultimate</a:t>
            </a:r>
          </a:p>
          <a:p>
            <a:r>
              <a:rPr lang="en-US" dirty="0" smtClean="0"/>
              <a:t>Extract to a convenient location (e.g. ~/Downloads/ is fine)</a:t>
            </a:r>
          </a:p>
          <a:p>
            <a:r>
              <a:rPr lang="en-US" dirty="0" smtClean="0"/>
              <a:t>Run ./idea-IU-163.11103.6/bin/</a:t>
            </a:r>
            <a:r>
              <a:rPr lang="en-US" dirty="0" err="1" smtClean="0"/>
              <a:t>idea.sh</a:t>
            </a:r>
            <a:endParaRPr lang="en-US" dirty="0" smtClean="0"/>
          </a:p>
          <a:p>
            <a:r>
              <a:rPr lang="en-US" dirty="0" smtClean="0"/>
              <a:t>Follow IDE setup with default settings</a:t>
            </a:r>
            <a:endParaRPr lang="en-US" dirty="0"/>
          </a:p>
        </p:txBody>
      </p:sp>
    </p:spTree>
    <p:extLst>
      <p:ext uri="{BB962C8B-B14F-4D97-AF65-F5344CB8AC3E}">
        <p14:creationId xmlns:p14="http://schemas.microsoft.com/office/powerpoint/2010/main" val="13557988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 grails App</a:t>
            </a:r>
            <a:endParaRPr lang="en-US" dirty="0"/>
          </a:p>
        </p:txBody>
      </p:sp>
      <p:sp>
        <p:nvSpPr>
          <p:cNvPr id="3" name="Content Placeholder 2"/>
          <p:cNvSpPr>
            <a:spLocks noGrp="1"/>
          </p:cNvSpPr>
          <p:nvPr>
            <p:ph idx="1"/>
          </p:nvPr>
        </p:nvSpPr>
        <p:spPr/>
        <p:txBody>
          <a:bodyPr/>
          <a:lstStyle/>
          <a:p>
            <a:r>
              <a:rPr lang="en-US" dirty="0" smtClean="0"/>
              <a:t>Create a directory called </a:t>
            </a:r>
            <a:r>
              <a:rPr lang="en-US" dirty="0" err="1" smtClean="0"/>
              <a:t>GrailsTutorial</a:t>
            </a:r>
            <a:endParaRPr lang="en-US" dirty="0" smtClean="0"/>
          </a:p>
          <a:p>
            <a:r>
              <a:rPr lang="en-US" dirty="0" smtClean="0"/>
              <a:t>Open Terminal at </a:t>
            </a:r>
            <a:r>
              <a:rPr lang="en-US" dirty="0" err="1" smtClean="0"/>
              <a:t>GrailsTutorial</a:t>
            </a:r>
            <a:endParaRPr lang="en-US" dirty="0" smtClean="0"/>
          </a:p>
          <a:p>
            <a:r>
              <a:rPr lang="en-US" dirty="0">
                <a:latin typeface="Menlo" charset="0"/>
                <a:ea typeface="Menlo" charset="0"/>
                <a:cs typeface="Menlo" charset="0"/>
              </a:rPr>
              <a:t>g</a:t>
            </a:r>
            <a:r>
              <a:rPr lang="en-US" dirty="0" smtClean="0">
                <a:latin typeface="Menlo" charset="0"/>
                <a:ea typeface="Menlo" charset="0"/>
                <a:cs typeface="Menlo" charset="0"/>
              </a:rPr>
              <a:t>rails create-app </a:t>
            </a:r>
            <a:r>
              <a:rPr lang="en-US" dirty="0" err="1" smtClean="0">
                <a:latin typeface="Menlo" charset="0"/>
                <a:ea typeface="Menlo" charset="0"/>
                <a:cs typeface="Menlo" charset="0"/>
              </a:rPr>
              <a:t>TaskList</a:t>
            </a:r>
            <a:endParaRPr lang="en-US" dirty="0" smtClean="0">
              <a:latin typeface="Menlo" charset="0"/>
              <a:ea typeface="Menlo" charset="0"/>
              <a:cs typeface="Menlo" charset="0"/>
            </a:endParaRPr>
          </a:p>
          <a:p>
            <a:r>
              <a:rPr lang="en-US" dirty="0" smtClean="0">
                <a:ea typeface="Menlo" charset="0"/>
                <a:cs typeface="Menlo" charset="0"/>
              </a:rPr>
              <a:t>Change directory to ./</a:t>
            </a:r>
            <a:r>
              <a:rPr lang="en-US" dirty="0" err="1" smtClean="0">
                <a:ea typeface="Menlo" charset="0"/>
                <a:cs typeface="Menlo" charset="0"/>
              </a:rPr>
              <a:t>TaskList</a:t>
            </a:r>
            <a:r>
              <a:rPr lang="en-US" dirty="0" smtClean="0">
                <a:ea typeface="Menlo" charset="0"/>
                <a:cs typeface="Menlo" charset="0"/>
              </a:rPr>
              <a:t> and run </a:t>
            </a:r>
            <a:r>
              <a:rPr lang="en-US" dirty="0" smtClean="0">
                <a:latin typeface="Menlo" charset="0"/>
                <a:ea typeface="Menlo" charset="0"/>
                <a:cs typeface="Menlo" charset="0"/>
              </a:rPr>
              <a:t>grails</a:t>
            </a:r>
          </a:p>
          <a:p>
            <a:pPr lvl="1"/>
            <a:r>
              <a:rPr lang="en-US" dirty="0" smtClean="0">
                <a:ea typeface="Menlo" charset="0"/>
                <a:cs typeface="Menlo" charset="0"/>
              </a:rPr>
              <a:t>Initial setup will take some time!</a:t>
            </a:r>
          </a:p>
          <a:p>
            <a:r>
              <a:rPr lang="en-US" dirty="0">
                <a:latin typeface="Menlo" charset="0"/>
                <a:ea typeface="Menlo" charset="0"/>
                <a:cs typeface="Menlo" charset="0"/>
              </a:rPr>
              <a:t>r</a:t>
            </a:r>
            <a:r>
              <a:rPr lang="en-US" dirty="0" smtClean="0">
                <a:latin typeface="Menlo" charset="0"/>
                <a:ea typeface="Menlo" charset="0"/>
                <a:cs typeface="Menlo" charset="0"/>
              </a:rPr>
              <a:t>un-app</a:t>
            </a:r>
            <a:endParaRPr lang="en-US" dirty="0">
              <a:latin typeface="Menlo" charset="0"/>
              <a:ea typeface="Menlo" charset="0"/>
              <a:cs typeface="Menlo" charset="0"/>
            </a:endParaRPr>
          </a:p>
        </p:txBody>
      </p:sp>
      <p:pic>
        <p:nvPicPr>
          <p:cNvPr id="5" name="Picture 4"/>
          <p:cNvPicPr>
            <a:picLocks noChangeAspect="1"/>
          </p:cNvPicPr>
          <p:nvPr/>
        </p:nvPicPr>
        <p:blipFill>
          <a:blip r:embed="rId2"/>
          <a:stretch>
            <a:fillRect/>
          </a:stretch>
        </p:blipFill>
        <p:spPr>
          <a:xfrm>
            <a:off x="2936284" y="4955791"/>
            <a:ext cx="7038778" cy="1647140"/>
          </a:xfrm>
          <a:prstGeom prst="rect">
            <a:avLst/>
          </a:prstGeom>
        </p:spPr>
        <p:style>
          <a:lnRef idx="1">
            <a:schemeClr val="dk1"/>
          </a:lnRef>
          <a:fillRef idx="2">
            <a:schemeClr val="dk1"/>
          </a:fillRef>
          <a:effectRef idx="1">
            <a:schemeClr val="dk1"/>
          </a:effectRef>
          <a:fontRef idx="minor">
            <a:schemeClr val="dk1"/>
          </a:fontRef>
        </p:style>
      </p:pic>
    </p:spTree>
    <p:extLst>
      <p:ext uri="{BB962C8B-B14F-4D97-AF65-F5344CB8AC3E}">
        <p14:creationId xmlns:p14="http://schemas.microsoft.com/office/powerpoint/2010/main" val="17667859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324100" y="0"/>
            <a:ext cx="7543800" cy="6858000"/>
          </a:xfrm>
          <a:prstGeom prst="rect">
            <a:avLst/>
          </a:prstGeom>
        </p:spPr>
      </p:pic>
    </p:spTree>
    <p:extLst>
      <p:ext uri="{BB962C8B-B14F-4D97-AF65-F5344CB8AC3E}">
        <p14:creationId xmlns:p14="http://schemas.microsoft.com/office/powerpoint/2010/main" val="2055089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Congratulations!</a:t>
            </a:r>
            <a:endParaRPr lang="en-US" dirty="0"/>
          </a:p>
        </p:txBody>
      </p:sp>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smtClean="0"/>
              <a:t>You are now running a Grails server on your computer.</a:t>
            </a:r>
            <a:endParaRPr lang="en-US" dirty="0"/>
          </a:p>
        </p:txBody>
      </p:sp>
    </p:spTree>
    <p:extLst>
      <p:ext uri="{BB962C8B-B14F-4D97-AF65-F5344CB8AC3E}">
        <p14:creationId xmlns:p14="http://schemas.microsoft.com/office/powerpoint/2010/main" val="10510668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Tutorial Plan</a:t>
            </a:r>
            <a:endParaRPr lang="en-US" dirty="0"/>
          </a:p>
        </p:txBody>
      </p:sp>
      <p:sp>
        <p:nvSpPr>
          <p:cNvPr id="3" name="Content Placeholder 2"/>
          <p:cNvSpPr>
            <a:spLocks noGrp="1"/>
          </p:cNvSpPr>
          <p:nvPr>
            <p:ph idx="1"/>
          </p:nvPr>
        </p:nvSpPr>
        <p:spPr/>
        <p:txBody>
          <a:bodyPr>
            <a:normAutofit/>
          </a:bodyPr>
          <a:lstStyle/>
          <a:p>
            <a:r>
              <a:rPr lang="en-US" dirty="0" smtClean="0"/>
              <a:t>In this tutorial, we will create a RESTful API and serve it to a React-based front-end.</a:t>
            </a:r>
          </a:p>
          <a:p>
            <a:r>
              <a:rPr lang="en-US" dirty="0" smtClean="0"/>
              <a:t>REST (Representational State Transfer) allows programs to communicate with each other over the internet. </a:t>
            </a:r>
          </a:p>
          <a:p>
            <a:r>
              <a:rPr lang="en-US" dirty="0" smtClean="0"/>
              <a:t>Combined with HTTP, a REST-enabled backend provides an interface that nearly any frontend can understand and interact with.</a:t>
            </a:r>
          </a:p>
        </p:txBody>
      </p:sp>
    </p:spTree>
    <p:extLst>
      <p:ext uri="{BB962C8B-B14F-4D97-AF65-F5344CB8AC3E}">
        <p14:creationId xmlns:p14="http://schemas.microsoft.com/office/powerpoint/2010/main" val="136650252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Circuit</Template>
  <TotalTime>2786</TotalTime>
  <Words>2113</Words>
  <Application>Microsoft Macintosh PowerPoint</Application>
  <PresentationFormat>Widescreen</PresentationFormat>
  <Paragraphs>334</Paragraphs>
  <Slides>43</Slides>
  <Notes>15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43</vt:i4>
      </vt:variant>
    </vt:vector>
  </HeadingPairs>
  <TitlesOfParts>
    <vt:vector size="51" baseType="lpstr">
      <vt:lpstr>Calibri</vt:lpstr>
      <vt:lpstr>Consolas</vt:lpstr>
      <vt:lpstr>Mangal</vt:lpstr>
      <vt:lpstr>Menlo</vt:lpstr>
      <vt:lpstr>Trebuchet MS</vt:lpstr>
      <vt:lpstr>Tw Cen MT</vt:lpstr>
      <vt:lpstr>Arial</vt:lpstr>
      <vt:lpstr>Circuit</vt:lpstr>
      <vt:lpstr>Grails and rest</vt:lpstr>
      <vt:lpstr>Prerequisites</vt:lpstr>
      <vt:lpstr>Installing JDk (Linux)</vt:lpstr>
      <vt:lpstr>Installing Grails</vt:lpstr>
      <vt:lpstr>Setting up IntelliJ IDEA Ultimate</vt:lpstr>
      <vt:lpstr>Creating a grails App</vt:lpstr>
      <vt:lpstr>PowerPoint Presentation</vt:lpstr>
      <vt:lpstr>Congratulations!</vt:lpstr>
      <vt:lpstr>Tutorial Plan</vt:lpstr>
      <vt:lpstr>REST</vt:lpstr>
      <vt:lpstr>rest</vt:lpstr>
      <vt:lpstr>REST and Grails</vt:lpstr>
      <vt:lpstr>Grails = Model + Controller ?</vt:lpstr>
      <vt:lpstr>Creating Grails Components</vt:lpstr>
      <vt:lpstr>Creating Grails Components</vt:lpstr>
      <vt:lpstr>Creating Grails Components</vt:lpstr>
      <vt:lpstr>PowerPoint Presentation</vt:lpstr>
      <vt:lpstr>PowerPoint Presentation</vt:lpstr>
      <vt:lpstr>PowerPoint Presentation</vt:lpstr>
      <vt:lpstr>PowerPoint Presentation</vt:lpstr>
      <vt:lpstr>PowerPoint Presentation</vt:lpstr>
      <vt:lpstr>PowerPoint Presentation</vt:lpstr>
      <vt:lpstr>Groovy domain classes</vt:lpstr>
      <vt:lpstr>PowerPoint Presentation</vt:lpstr>
      <vt:lpstr>Groovy domain classes</vt:lpstr>
      <vt:lpstr>Modelling Tasks and tasklists</vt:lpstr>
      <vt:lpstr>Modelling Tasks and tasklists</vt:lpstr>
      <vt:lpstr>Exposing Model to REST API</vt:lpstr>
      <vt:lpstr>Creating a RESTful controller</vt:lpstr>
      <vt:lpstr>PowerPoint Presentation</vt:lpstr>
      <vt:lpstr>Initializing domain class data</vt:lpstr>
      <vt:lpstr>Initializing domain class data</vt:lpstr>
      <vt:lpstr>PowerPoint Presentation</vt:lpstr>
      <vt:lpstr>Testing our Controller</vt:lpstr>
      <vt:lpstr>PowerPoint Presentation</vt:lpstr>
      <vt:lpstr>Testing our controller</vt:lpstr>
      <vt:lpstr>PowerPoint Presentation</vt:lpstr>
      <vt:lpstr>JSON</vt:lpstr>
      <vt:lpstr>JSON and Rest</vt:lpstr>
      <vt:lpstr>sending information to Grails</vt:lpstr>
      <vt:lpstr>PowerPoint Presentation</vt:lpstr>
      <vt:lpstr>Next steps</vt:lpstr>
      <vt:lpstr>Planned tutorials</vt:lpstr>
    </vt:vector>
  </TitlesOfParts>
  <Company/>
  <LinksUpToDate>false</LinksUpToDate>
  <SharedDoc>false</SharedDoc>
  <HyperlinksChanged>false</HyperlinksChanged>
  <AppVersion>15.0030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Grails, REST, and react</dc:title>
  <dc:creator>Ethan Jackson</dc:creator>
  <cp:lastModifiedBy>Ethan Jackson</cp:lastModifiedBy>
  <cp:revision>50</cp:revision>
  <dcterms:created xsi:type="dcterms:W3CDTF">2017-01-25T16:51:33Z</dcterms:created>
  <dcterms:modified xsi:type="dcterms:W3CDTF">2017-01-27T15:18:33Z</dcterms:modified>
</cp:coreProperties>
</file>